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26" r:id="rId3"/>
    <p:sldId id="258" r:id="rId4"/>
    <p:sldId id="259" r:id="rId5"/>
    <p:sldId id="260" r:id="rId6"/>
    <p:sldId id="261" r:id="rId7"/>
    <p:sldId id="327" r:id="rId8"/>
    <p:sldId id="262" r:id="rId9"/>
    <p:sldId id="263" r:id="rId10"/>
    <p:sldId id="281" r:id="rId11"/>
    <p:sldId id="273" r:id="rId12"/>
    <p:sldId id="270" r:id="rId13"/>
    <p:sldId id="271" r:id="rId14"/>
    <p:sldId id="280" r:id="rId15"/>
    <p:sldId id="282" r:id="rId16"/>
    <p:sldId id="283" r:id="rId17"/>
    <p:sldId id="284" r:id="rId18"/>
    <p:sldId id="285" r:id="rId19"/>
    <p:sldId id="286" r:id="rId20"/>
    <p:sldId id="278" r:id="rId21"/>
    <p:sldId id="279" r:id="rId22"/>
    <p:sldId id="290" r:id="rId23"/>
    <p:sldId id="287" r:id="rId24"/>
    <p:sldId id="288" r:id="rId25"/>
    <p:sldId id="313" r:id="rId26"/>
    <p:sldId id="291" r:id="rId27"/>
    <p:sldId id="294" r:id="rId28"/>
    <p:sldId id="298" r:id="rId29"/>
    <p:sldId id="299" r:id="rId30"/>
    <p:sldId id="296" r:id="rId31"/>
    <p:sldId id="297" r:id="rId32"/>
    <p:sldId id="292" r:id="rId33"/>
    <p:sldId id="293" r:id="rId34"/>
    <p:sldId id="300" r:id="rId35"/>
    <p:sldId id="305" r:id="rId36"/>
    <p:sldId id="306" r:id="rId37"/>
    <p:sldId id="308" r:id="rId38"/>
    <p:sldId id="309" r:id="rId39"/>
    <p:sldId id="310" r:id="rId40"/>
    <p:sldId id="312" r:id="rId41"/>
    <p:sldId id="314" r:id="rId42"/>
    <p:sldId id="302" r:id="rId43"/>
    <p:sldId id="303" r:id="rId44"/>
    <p:sldId id="318" r:id="rId45"/>
    <p:sldId id="275" r:id="rId46"/>
    <p:sldId id="319" r:id="rId47"/>
    <p:sldId id="330" r:id="rId48"/>
    <p:sldId id="320" r:id="rId49"/>
    <p:sldId id="321" r:id="rId50"/>
    <p:sldId id="328" r:id="rId51"/>
    <p:sldId id="329" r:id="rId52"/>
    <p:sldId id="324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4" clrIdx="0"/>
  <p:cmAuthor id="1" name="Фируза Мубаракшина" initials="ФМ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968" autoAdjust="0"/>
  </p:normalViewPr>
  <p:slideViewPr>
    <p:cSldViewPr>
      <p:cViewPr>
        <p:scale>
          <a:sx n="80" d="100"/>
          <a:sy n="80" d="100"/>
        </p:scale>
        <p:origin x="-2514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8D24C-1ACF-4D5B-AABB-19DF8DD0BFB1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04F9-F99A-436F-BC22-54F629055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Поиск</a:t>
            </a:r>
            <a:r>
              <a:rPr lang="ru-RU" baseline="0" dirty="0" smtClean="0"/>
              <a:t> картам детей.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04F9-F99A-436F-BC22-54F62905508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28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C1D9-6EA6-4566-9415-719FA36392B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FDB-E8F3-4BB8-8359-4DE74D0E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78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C1D9-6EA6-4566-9415-719FA36392B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FDB-E8F3-4BB8-8359-4DE74D0E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20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C1D9-6EA6-4566-9415-719FA36392B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FDB-E8F3-4BB8-8359-4DE74D0E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3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C1D9-6EA6-4566-9415-719FA36392B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FDB-E8F3-4BB8-8359-4DE74D0E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2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C1D9-6EA6-4566-9415-719FA36392B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FDB-E8F3-4BB8-8359-4DE74D0E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0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C1D9-6EA6-4566-9415-719FA36392B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FDB-E8F3-4BB8-8359-4DE74D0E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4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C1D9-6EA6-4566-9415-719FA36392B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FDB-E8F3-4BB8-8359-4DE74D0E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28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C1D9-6EA6-4566-9415-719FA36392B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FDB-E8F3-4BB8-8359-4DE74D0E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3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C1D9-6EA6-4566-9415-719FA36392B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FDB-E8F3-4BB8-8359-4DE74D0E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68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C1D9-6EA6-4566-9415-719FA36392B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FDB-E8F3-4BB8-8359-4DE74D0E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48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C1D9-6EA6-4566-9415-719FA36392B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FFDB-E8F3-4BB8-8359-4DE74D0E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55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4C1D9-6EA6-4566-9415-719FA36392B2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FFDB-E8F3-4BB8-8359-4DE74D0E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5.PNG"/><Relationship Id="rId7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5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4464496"/>
          </a:xfrm>
        </p:spPr>
        <p:txBody>
          <a:bodyPr>
            <a:noAutofit/>
          </a:bodyPr>
          <a:lstStyle/>
          <a:p>
            <a:r>
              <a:rPr lang="ru-RU" sz="2800" dirty="0"/>
              <a:t>Целью обучения является получение и закрепление навыков работы </a:t>
            </a:r>
            <a:r>
              <a:rPr lang="ru-RU" sz="2800" dirty="0" smtClean="0"/>
              <a:t>с</a:t>
            </a:r>
            <a:r>
              <a:rPr lang="en-US" sz="2800" dirty="0" smtClean="0"/>
              <a:t> </a:t>
            </a:r>
            <a:r>
              <a:rPr lang="ru-RU" sz="2800" b="1" dirty="0" smtClean="0"/>
              <a:t>Системой </a:t>
            </a:r>
            <a:r>
              <a:rPr lang="ru-RU" sz="2800" b="1" dirty="0"/>
              <a:t>мониторинга проведения диспансеризации детей-сирот и детей, находящихся в трудной жизненной ситуации, и прохождения несовершеннолетними медицинских </a:t>
            </a:r>
            <a:r>
              <a:rPr lang="ru-RU" sz="2800" b="1" dirty="0" smtClean="0"/>
              <a:t>осмотров (далее – Система). </a:t>
            </a:r>
            <a:br>
              <a:rPr lang="ru-RU" sz="2800" b="1" dirty="0" smtClean="0"/>
            </a:br>
            <a:r>
              <a:rPr lang="ru-RU" sz="2800" dirty="0"/>
              <a:t>Данные навыки позволяют ориентироваться в разделах, заполнять их корректными данными, </a:t>
            </a:r>
            <a:r>
              <a:rPr lang="ru-RU" sz="2800" dirty="0" smtClean="0"/>
              <a:t>формировать отчетность.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267237"/>
            <a:ext cx="8229600" cy="953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Введение</a:t>
            </a:r>
            <a:endParaRPr lang="ru-RU" dirty="0"/>
          </a:p>
        </p:txBody>
      </p:sp>
      <p:pic>
        <p:nvPicPr>
          <p:cNvPr id="1026" name="Picture 2" descr="C:\Users\ilshat.farakshin\Downloads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0" y="188640"/>
            <a:ext cx="976720" cy="10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5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3.2.1.Карта </a:t>
            </a:r>
            <a:r>
              <a:rPr lang="ru-RU" sz="4900" dirty="0"/>
              <a:t>ребенка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3.2.1.1.Просмотр</a:t>
            </a:r>
            <a:r>
              <a:rPr lang="ru-RU" sz="3600" dirty="0"/>
              <a:t>, поиск </a:t>
            </a:r>
            <a:r>
              <a:rPr lang="ru-RU" sz="3600" dirty="0" smtClean="0"/>
              <a:t>карты </a:t>
            </a:r>
            <a:r>
              <a:rPr lang="ru-RU" sz="3600" dirty="0"/>
              <a:t>ребенка</a:t>
            </a:r>
          </a:p>
        </p:txBody>
      </p:sp>
      <p:pic>
        <p:nvPicPr>
          <p:cNvPr id="3" name="Picture 2" descr="C:\Users\ilshat.farakshin\Downloads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0" y="188640"/>
            <a:ext cx="976720" cy="10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1331640" y="5373216"/>
            <a:ext cx="6651252" cy="941891"/>
          </a:xfrm>
          <a:prstGeom prst="wedgeRectCallout">
            <a:avLst>
              <a:gd name="adj1" fmla="val -14709"/>
              <a:gd name="adj2" fmla="val -476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«</a:t>
            </a:r>
            <a:r>
              <a:rPr lang="ru-RU" sz="1400" b="1" dirty="0">
                <a:solidFill>
                  <a:schemeClr val="tx1"/>
                </a:solidFill>
              </a:rPr>
              <a:t>Карта ребенка</a:t>
            </a:r>
            <a:r>
              <a:rPr lang="ru-RU" sz="1400" dirty="0">
                <a:solidFill>
                  <a:schemeClr val="tx1"/>
                </a:solidFill>
              </a:rPr>
              <a:t>» </a:t>
            </a:r>
            <a:r>
              <a:rPr lang="ru-RU" sz="1400" dirty="0" smtClean="0">
                <a:solidFill>
                  <a:schemeClr val="tx1"/>
                </a:solidFill>
              </a:rPr>
              <a:t>предназначена для хранения личных данных, места нахождения и образования, а также для доступа к картам обследований.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6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ilshat.farakshin\Desktop\курс скрин\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996" y="1092497"/>
            <a:ext cx="4058964" cy="24827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1763688" y="116632"/>
            <a:ext cx="3739543" cy="720080"/>
          </a:xfrm>
          <a:prstGeom prst="wedgeRectCallout">
            <a:avLst>
              <a:gd name="adj1" fmla="val -40617"/>
              <a:gd name="adj2" fmla="val 841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</a:rPr>
              <a:t>При заполнении полей «</a:t>
            </a:r>
            <a:r>
              <a:rPr lang="ru-RU" sz="1200" b="1" dirty="0">
                <a:solidFill>
                  <a:schemeClr val="tx1"/>
                </a:solidFill>
              </a:rPr>
              <a:t>Фамилия</a:t>
            </a:r>
            <a:r>
              <a:rPr lang="ru-RU" sz="1200" dirty="0">
                <a:solidFill>
                  <a:schemeClr val="tx1"/>
                </a:solidFill>
              </a:rPr>
              <a:t>», «</a:t>
            </a:r>
            <a:r>
              <a:rPr lang="ru-RU" sz="1200" b="1" dirty="0">
                <a:solidFill>
                  <a:schemeClr val="tx1"/>
                </a:solidFill>
              </a:rPr>
              <a:t>Имя</a:t>
            </a:r>
            <a:r>
              <a:rPr lang="ru-RU" sz="1200" dirty="0">
                <a:solidFill>
                  <a:schemeClr val="tx1"/>
                </a:solidFill>
              </a:rPr>
              <a:t>» и «</a:t>
            </a:r>
            <a:r>
              <a:rPr lang="ru-RU" sz="1200" b="1" dirty="0">
                <a:solidFill>
                  <a:schemeClr val="tx1"/>
                </a:solidFill>
              </a:rPr>
              <a:t>Отчество</a:t>
            </a:r>
            <a:r>
              <a:rPr lang="ru-RU" sz="1200" dirty="0">
                <a:solidFill>
                  <a:schemeClr val="tx1"/>
                </a:solidFill>
              </a:rPr>
              <a:t>» допускается указывать одну или несколько букв, содержащихся в слове, а не всё слово целиком. Все поля  поиска не зависят от регистра.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97226" y="1052736"/>
            <a:ext cx="922846" cy="2880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789023" y="116632"/>
            <a:ext cx="1440160" cy="720080"/>
          </a:xfrm>
          <a:prstGeom prst="wedgeRectCallout">
            <a:avLst>
              <a:gd name="adj1" fmla="val -91989"/>
              <a:gd name="adj2" fmla="val 775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Начать поиск по указанным параметрам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7600" y="1060004"/>
            <a:ext cx="922846" cy="28939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7622852" y="116632"/>
            <a:ext cx="1341636" cy="864096"/>
          </a:xfrm>
          <a:prstGeom prst="wedgeRectCallout">
            <a:avLst>
              <a:gd name="adj1" fmla="val -149591"/>
              <a:gd name="adj2" fmla="val 591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Очистка всех параметров поиска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971600" y="5589240"/>
            <a:ext cx="6651252" cy="941891"/>
          </a:xfrm>
          <a:prstGeom prst="wedgeRectCallout">
            <a:avLst>
              <a:gd name="adj1" fmla="val -14709"/>
              <a:gd name="adj2" fmla="val -476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Раздел «</a:t>
            </a:r>
            <a:r>
              <a:rPr lang="ru-RU" sz="1400" b="1" dirty="0">
                <a:solidFill>
                  <a:schemeClr val="tx1"/>
                </a:solidFill>
              </a:rPr>
              <a:t>Карта ребенка</a:t>
            </a:r>
            <a:r>
              <a:rPr lang="ru-RU" sz="1400" dirty="0">
                <a:solidFill>
                  <a:schemeClr val="tx1"/>
                </a:solidFill>
              </a:rPr>
              <a:t>» доступен из меню </a:t>
            </a:r>
            <a:r>
              <a:rPr lang="ru-RU" sz="1400" dirty="0" smtClean="0">
                <a:solidFill>
                  <a:schemeClr val="tx1"/>
                </a:solidFill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</a:rPr>
              <a:t>База данных</a:t>
            </a:r>
            <a:r>
              <a:rPr lang="ru-RU" sz="1400" dirty="0" smtClean="0">
                <a:solidFill>
                  <a:schemeClr val="tx1"/>
                </a:solidFill>
              </a:rPr>
              <a:t>». </a:t>
            </a:r>
            <a:r>
              <a:rPr lang="ru-RU" sz="1400" dirty="0">
                <a:solidFill>
                  <a:schemeClr val="tx1"/>
                </a:solidFill>
              </a:rPr>
              <a:t>По </a:t>
            </a:r>
            <a:r>
              <a:rPr lang="ru-RU" sz="1400" dirty="0" smtClean="0">
                <a:solidFill>
                  <a:schemeClr val="tx1"/>
                </a:solidFill>
              </a:rPr>
              <a:t>умолчанию,  форма </a:t>
            </a:r>
            <a:r>
              <a:rPr lang="ru-RU" sz="1400" dirty="0">
                <a:solidFill>
                  <a:schemeClr val="tx1"/>
                </a:solidFill>
              </a:rPr>
              <a:t>отображается пустой. Если при поиске не указывать дополнительных </a:t>
            </a:r>
            <a:r>
              <a:rPr lang="ru-RU" sz="1400" dirty="0" smtClean="0">
                <a:solidFill>
                  <a:schemeClr val="tx1"/>
                </a:solidFill>
              </a:rPr>
              <a:t>параметров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и нажать  «Найти», </a:t>
            </a:r>
            <a:r>
              <a:rPr lang="ru-RU" sz="1400" dirty="0">
                <a:solidFill>
                  <a:schemeClr val="tx1"/>
                </a:solidFill>
              </a:rPr>
              <a:t>на странице будут отображены все карты </a:t>
            </a:r>
            <a:r>
              <a:rPr lang="ru-RU" sz="1400" dirty="0" smtClean="0">
                <a:solidFill>
                  <a:schemeClr val="tx1"/>
                </a:solidFill>
              </a:rPr>
              <a:t>в</a:t>
            </a:r>
            <a:r>
              <a:rPr lang="ru-RU" sz="1400" dirty="0">
                <a:solidFill>
                  <a:schemeClr val="tx1"/>
                </a:solidFill>
              </a:rPr>
              <a:t>а</a:t>
            </a:r>
            <a:r>
              <a:rPr lang="ru-RU" sz="1400" dirty="0" smtClean="0">
                <a:solidFill>
                  <a:schemeClr val="tx1"/>
                </a:solidFill>
              </a:rPr>
              <a:t>шего региона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977" y="1349400"/>
            <a:ext cx="1104655" cy="14401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1627972" y="1528182"/>
            <a:ext cx="2967986" cy="316642"/>
          </a:xfrm>
          <a:prstGeom prst="wedgeRectCallout">
            <a:avLst>
              <a:gd name="adj1" fmla="val -64248"/>
              <a:gd name="adj2" fmla="val -605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Дополнительные параметры поиска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4977" y="1569121"/>
            <a:ext cx="1015867" cy="23476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1627972" y="2723224"/>
            <a:ext cx="2967986" cy="705775"/>
          </a:xfrm>
          <a:prstGeom prst="wedgeRectCallout">
            <a:avLst>
              <a:gd name="adj1" fmla="val -66342"/>
              <a:gd name="adj2" fmla="val -1837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Переход на добавление новой карты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326906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lshat.farakshin\Desktop\курс скрин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81971" y="1425872"/>
            <a:ext cx="1474976" cy="92300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3563889" y="2528084"/>
            <a:ext cx="5030612" cy="408589"/>
          </a:xfrm>
          <a:prstGeom prst="wedgeRectCallout">
            <a:avLst>
              <a:gd name="adj1" fmla="val -35802"/>
              <a:gd name="adj2" fmla="val -951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Существует </a:t>
            </a:r>
            <a:r>
              <a:rPr lang="ru-RU" sz="1400" dirty="0">
                <a:solidFill>
                  <a:schemeClr val="tx1"/>
                </a:solidFill>
              </a:rPr>
              <a:t>возможность фильтровать карты по их </a:t>
            </a:r>
            <a:r>
              <a:rPr lang="ru-RU" sz="1400" dirty="0" smtClean="0">
                <a:solidFill>
                  <a:schemeClr val="tx1"/>
                </a:solidFill>
              </a:rPr>
              <a:t>состоянию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553941" y="3140968"/>
            <a:ext cx="5040559" cy="3216901"/>
          </a:xfrm>
          <a:prstGeom prst="wedgeRectCallout">
            <a:avLst>
              <a:gd name="adj1" fmla="val -59024"/>
              <a:gd name="adj2" fmla="val -442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dirty="0">
                <a:solidFill>
                  <a:schemeClr val="tx1"/>
                </a:solidFill>
              </a:rPr>
              <a:t>этой форме можно указать дополнительные параметры поиска: </a:t>
            </a:r>
            <a:r>
              <a:rPr lang="ru-RU" sz="1400" dirty="0" smtClean="0">
                <a:solidFill>
                  <a:schemeClr val="tx1"/>
                </a:solidFill>
              </a:rPr>
              <a:t>район</a:t>
            </a:r>
            <a:r>
              <a:rPr lang="en-US" sz="1400" dirty="0" smtClean="0">
                <a:solidFill>
                  <a:schemeClr val="tx1"/>
                </a:solidFill>
              </a:rPr>
              <a:t>/</a:t>
            </a:r>
            <a:r>
              <a:rPr lang="ru-RU" sz="1400" dirty="0">
                <a:solidFill>
                  <a:schemeClr val="tx1"/>
                </a:solidFill>
              </a:rPr>
              <a:t>н</a:t>
            </a:r>
            <a:r>
              <a:rPr lang="ru-RU" sz="1400" dirty="0" smtClean="0">
                <a:solidFill>
                  <a:schemeClr val="tx1"/>
                </a:solidFill>
              </a:rPr>
              <a:t>аселенный пункт; </a:t>
            </a:r>
            <a:r>
              <a:rPr lang="ru-RU" sz="1400" dirty="0">
                <a:solidFill>
                  <a:schemeClr val="tx1"/>
                </a:solidFill>
              </a:rPr>
              <a:t>период, в который должна попадать дата рождения; возрастную группу, пол, категорию, </a:t>
            </a:r>
            <a:r>
              <a:rPr lang="ru-RU" sz="1400" dirty="0" smtClean="0">
                <a:solidFill>
                  <a:schemeClr val="tx1"/>
                </a:solidFill>
              </a:rPr>
              <a:t>наименование </a:t>
            </a:r>
            <a:r>
              <a:rPr lang="ru-RU" sz="1400" dirty="0">
                <a:solidFill>
                  <a:schemeClr val="tx1"/>
                </a:solidFill>
              </a:rPr>
              <a:t>стационарного учреждения и его ведомственную принадлежность, наименование учреждения, проводившего </a:t>
            </a:r>
            <a:r>
              <a:rPr lang="ru-RU" sz="1400" dirty="0" smtClean="0">
                <a:solidFill>
                  <a:schemeClr val="tx1"/>
                </a:solidFill>
              </a:rPr>
              <a:t>диспансеризацию, СНИЛС.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По умолчанию, диапазон значений поля «Дата рождения» является заполненным, отображающий карты детей не старше 18 лет.</a:t>
            </a:r>
            <a:endParaRPr lang="ru-RU" sz="1400" dirty="0">
              <a:solidFill>
                <a:schemeClr val="tx1"/>
              </a:solidFill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Чтобы </a:t>
            </a:r>
            <a:r>
              <a:rPr lang="ru-RU" sz="1400" dirty="0" smtClean="0">
                <a:solidFill>
                  <a:schemeClr val="tx1"/>
                </a:solidFill>
              </a:rPr>
              <a:t>изменить </a:t>
            </a:r>
            <a:r>
              <a:rPr lang="ru-RU" sz="1400" dirty="0">
                <a:solidFill>
                  <a:schemeClr val="tx1"/>
                </a:solidFill>
              </a:rPr>
              <a:t>период, необходимо отметить флаг «</a:t>
            </a:r>
            <a:r>
              <a:rPr lang="ru-RU" sz="1400" b="1" dirty="0">
                <a:solidFill>
                  <a:schemeClr val="tx1"/>
                </a:solidFill>
              </a:rPr>
              <a:t>Дата рождения</a:t>
            </a:r>
            <a:r>
              <a:rPr lang="ru-RU" sz="1400" dirty="0">
                <a:solidFill>
                  <a:schemeClr val="tx1"/>
                </a:solidFill>
              </a:rPr>
              <a:t>», </a:t>
            </a:r>
            <a:r>
              <a:rPr lang="ru-RU" sz="1400" dirty="0" smtClean="0">
                <a:solidFill>
                  <a:schemeClr val="tx1"/>
                </a:solidFill>
              </a:rPr>
              <a:t>после чего станут </a:t>
            </a:r>
            <a:r>
              <a:rPr lang="ru-RU" sz="1400" dirty="0">
                <a:solidFill>
                  <a:schemeClr val="tx1"/>
                </a:solidFill>
              </a:rPr>
              <a:t>активными поля  «</a:t>
            </a:r>
            <a:r>
              <a:rPr lang="ru-RU" sz="1400" b="1" dirty="0">
                <a:solidFill>
                  <a:schemeClr val="tx1"/>
                </a:solidFill>
              </a:rPr>
              <a:t>от</a:t>
            </a:r>
            <a:r>
              <a:rPr lang="ru-RU" sz="1400" dirty="0">
                <a:solidFill>
                  <a:schemeClr val="tx1"/>
                </a:solidFill>
              </a:rPr>
              <a:t>» и «</a:t>
            </a:r>
            <a:r>
              <a:rPr lang="ru-RU" sz="1400" b="1" dirty="0">
                <a:solidFill>
                  <a:schemeClr val="tx1"/>
                </a:solidFill>
              </a:rPr>
              <a:t>до</a:t>
            </a:r>
            <a:r>
              <a:rPr lang="ru-RU" sz="1400" dirty="0">
                <a:solidFill>
                  <a:schemeClr val="tx1"/>
                </a:solidFill>
              </a:rPr>
              <a:t>». </a:t>
            </a:r>
            <a:r>
              <a:rPr lang="ru-RU" sz="1400" dirty="0" smtClean="0">
                <a:solidFill>
                  <a:schemeClr val="tx1"/>
                </a:solidFill>
              </a:rPr>
              <a:t>Чтобы </a:t>
            </a:r>
            <a:r>
              <a:rPr lang="ru-RU" sz="1400" dirty="0">
                <a:solidFill>
                  <a:schemeClr val="tx1"/>
                </a:solidFill>
              </a:rPr>
              <a:t>изменить число, необходимо нажать на день, месяц или год и ввести желаемое значение. Альтернативно, можно выбрать дату из появившегося календаря. Любое из полей «</a:t>
            </a:r>
            <a:r>
              <a:rPr lang="ru-RU" sz="1400" b="1" dirty="0">
                <a:solidFill>
                  <a:schemeClr val="tx1"/>
                </a:solidFill>
              </a:rPr>
              <a:t>от</a:t>
            </a:r>
            <a:r>
              <a:rPr lang="ru-RU" sz="1400" dirty="0">
                <a:solidFill>
                  <a:schemeClr val="tx1"/>
                </a:solidFill>
              </a:rPr>
              <a:t>» и «</a:t>
            </a:r>
            <a:r>
              <a:rPr lang="ru-RU" sz="1400" b="1" dirty="0">
                <a:solidFill>
                  <a:schemeClr val="tx1"/>
                </a:solidFill>
              </a:rPr>
              <a:t>до</a:t>
            </a:r>
            <a:r>
              <a:rPr lang="ru-RU" sz="1400" dirty="0">
                <a:solidFill>
                  <a:schemeClr val="tx1"/>
                </a:solidFill>
              </a:rPr>
              <a:t>» можно пропустить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692" y="1340768"/>
            <a:ext cx="1150940" cy="21314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3914"/>
            <a:ext cx="2952328" cy="40353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1556792"/>
            <a:ext cx="2952328" cy="403244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835696" y="741796"/>
            <a:ext cx="3021251" cy="1440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3" y="1651474"/>
            <a:ext cx="2888551" cy="32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5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lshat.farakshin\Desktop\курс скрин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24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996" y="1989666"/>
            <a:ext cx="8869436" cy="462346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7164288" y="759812"/>
            <a:ext cx="1714128" cy="652964"/>
          </a:xfrm>
          <a:prstGeom prst="wedgeRectCallout">
            <a:avLst>
              <a:gd name="adj1" fmla="val 32998"/>
              <a:gd name="adj2" fmla="val 955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Количество карт на одной странице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16416" y="1717288"/>
            <a:ext cx="736600" cy="28939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52995" y="788587"/>
            <a:ext cx="1556429" cy="624190"/>
          </a:xfrm>
          <a:prstGeom prst="wedgeRectCallout">
            <a:avLst>
              <a:gd name="adj1" fmla="val 44965"/>
              <a:gd name="adj2" fmla="val 1144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Переход на другие страницы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855016"/>
            <a:ext cx="1152128" cy="15166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95536" y="2854166"/>
            <a:ext cx="1485850" cy="879880"/>
          </a:xfrm>
          <a:prstGeom prst="wedgeRectCallout">
            <a:avLst>
              <a:gd name="adj1" fmla="val -7749"/>
              <a:gd name="adj2" fmla="val -720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Нажав на ФИО, вы переходите на карту этого ребенка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281" y="2492896"/>
            <a:ext cx="1296144" cy="15166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559153" y="4509120"/>
            <a:ext cx="1293629" cy="971280"/>
          </a:xfrm>
          <a:prstGeom prst="wedgeRectCallout">
            <a:avLst>
              <a:gd name="adj1" fmla="val 19464"/>
              <a:gd name="adj2" fmla="val -1598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Переход на карту обследования ребенка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68344" y="3270487"/>
            <a:ext cx="1210072" cy="1585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2116096"/>
            <a:ext cx="8482880" cy="28637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2150369" y="2854166"/>
            <a:ext cx="4320481" cy="879880"/>
          </a:xfrm>
          <a:prstGeom prst="wedgeRectCallout">
            <a:avLst>
              <a:gd name="adj1" fmla="val -52989"/>
              <a:gd name="adj2" fmla="val -1167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Чтобы изменить сортировку в таблице, необходимо нажать на заголовок столбца, по которому требуется сортировать данные. Первое нажатие сортирует по возрастанию, второе — по убыванию.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835696" y="741796"/>
            <a:ext cx="3021251" cy="144016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3347864" y="788587"/>
            <a:ext cx="1656184" cy="624189"/>
          </a:xfrm>
          <a:prstGeom prst="wedgeRectCallout">
            <a:avLst>
              <a:gd name="adj1" fmla="val -3817"/>
              <a:gd name="adj2" fmla="val 1337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Результат поиска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5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3.2.1.2.Создание, редактирование карты ребенка</a:t>
            </a:r>
            <a:endParaRPr lang="ru-RU" dirty="0"/>
          </a:p>
        </p:txBody>
      </p:sp>
      <p:pic>
        <p:nvPicPr>
          <p:cNvPr id="3" name="Picture 2" descr="C:\Users\ilshat.farakshin\Downloads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0" y="188640"/>
            <a:ext cx="976720" cy="10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lshat.farakshin\Desktop\курс скрин\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1" y="0"/>
            <a:ext cx="9122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83568" y="2708920"/>
            <a:ext cx="5256584" cy="1944216"/>
          </a:xfrm>
          <a:prstGeom prst="wedgeRectCallout">
            <a:avLst>
              <a:gd name="adj1" fmla="val -49203"/>
              <a:gd name="adj2" fmla="val -1038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После нажатия на кнопку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«Добавить карту», появляется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окно выбора статуса ребенка. 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В дальнейшем статус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изменению не подлежит.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После нажатия «Открыть» вы попадете на страницу заполнения карты ребенка.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412776"/>
            <a:ext cx="936104" cy="21602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689"/>
            <a:ext cx="792088" cy="168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16" y="620689"/>
            <a:ext cx="779144" cy="19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ilshat.farakshin\Desktop\курс скрин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51520" y="5589240"/>
            <a:ext cx="1800200" cy="1440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78274" y="5589240"/>
            <a:ext cx="1008112" cy="16348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1988840"/>
            <a:ext cx="684076" cy="40387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2356582"/>
            <a:ext cx="864096" cy="28939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5114207" y="1412776"/>
            <a:ext cx="3046413" cy="1872208"/>
          </a:xfrm>
          <a:prstGeom prst="wedgeRectCallout">
            <a:avLst>
              <a:gd name="adj1" fmla="val -160518"/>
              <a:gd name="adj2" fmla="val 36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Поле «Статус ребенка» после заполнения и сохранения корректировке </a:t>
            </a:r>
            <a:r>
              <a:rPr lang="ru-RU" sz="1100" dirty="0">
                <a:solidFill>
                  <a:schemeClr val="tx1"/>
                </a:solidFill>
              </a:rPr>
              <a:t>не </a:t>
            </a:r>
            <a:r>
              <a:rPr lang="ru-RU" sz="1100" dirty="0" smtClean="0">
                <a:solidFill>
                  <a:schemeClr val="tx1"/>
                </a:solidFill>
              </a:rPr>
              <a:t>подлежит.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При </a:t>
            </a:r>
            <a:r>
              <a:rPr lang="ru-RU" sz="1100" dirty="0">
                <a:solidFill>
                  <a:schemeClr val="tx1"/>
                </a:solidFill>
              </a:rPr>
              <a:t>необходимости </a:t>
            </a:r>
            <a:r>
              <a:rPr lang="ru-RU" sz="1100" dirty="0" smtClean="0">
                <a:solidFill>
                  <a:schemeClr val="tx1"/>
                </a:solidFill>
              </a:rPr>
              <a:t>исправления значения необходимо </a:t>
            </a:r>
            <a:r>
              <a:rPr lang="ru-RU" sz="1100" dirty="0">
                <a:solidFill>
                  <a:schemeClr val="tx1"/>
                </a:solidFill>
              </a:rPr>
              <a:t>заблокировать </a:t>
            </a:r>
            <a:r>
              <a:rPr lang="ru-RU" sz="1100" dirty="0" smtClean="0">
                <a:solidFill>
                  <a:schemeClr val="tx1"/>
                </a:solidFill>
              </a:rPr>
              <a:t>данную карту </a:t>
            </a:r>
            <a:r>
              <a:rPr lang="ru-RU" sz="1100" dirty="0">
                <a:solidFill>
                  <a:schemeClr val="tx1"/>
                </a:solidFill>
              </a:rPr>
              <a:t>ребенка и создать новую.</a:t>
            </a:r>
            <a:r>
              <a:rPr lang="ru-RU" sz="1100" dirty="0" smtClean="0">
                <a:solidFill>
                  <a:schemeClr val="tx1"/>
                </a:solidFill>
              </a:rPr>
              <a:t>​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Поле «Дата рождения» доступно для изменения в случае, если на ребенка еще не заведены карты обследований.</a:t>
            </a:r>
          </a:p>
          <a:p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619672" y="620688"/>
            <a:ext cx="3021251" cy="1440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195"/>
          <a:stretch/>
        </p:blipFill>
        <p:spPr>
          <a:xfrm>
            <a:off x="5004048" y="810763"/>
            <a:ext cx="4032448" cy="13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ilshat.farakshin\Desktop\курс скрин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11560" y="4653136"/>
            <a:ext cx="36004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47664" y="4805536"/>
            <a:ext cx="36004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87824" y="5013176"/>
            <a:ext cx="36004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051720" y="5517232"/>
            <a:ext cx="36004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27784" y="5229200"/>
            <a:ext cx="36004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ая выноска 11"/>
          <p:cNvSpPr/>
          <p:nvPr/>
        </p:nvSpPr>
        <p:spPr>
          <a:xfrm>
            <a:off x="5075287" y="3212976"/>
            <a:ext cx="3046413" cy="1368152"/>
          </a:xfrm>
          <a:prstGeom prst="wedgeRectCallout">
            <a:avLst>
              <a:gd name="adj1" fmla="val -184592"/>
              <a:gd name="adj2" fmla="val 541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 </a:t>
            </a:r>
            <a:r>
              <a:rPr lang="ru-RU" sz="1100" dirty="0" smtClean="0">
                <a:solidFill>
                  <a:schemeClr val="tx1"/>
                </a:solidFill>
              </a:rPr>
              <a:t>Не нужно вносить </a:t>
            </a:r>
            <a:r>
              <a:rPr lang="ru-RU" sz="1100" dirty="0">
                <a:solidFill>
                  <a:schemeClr val="tx1"/>
                </a:solidFill>
              </a:rPr>
              <a:t>полный адрес, достаточно начать вводить</a:t>
            </a:r>
            <a:r>
              <a:rPr lang="ru-RU" sz="1100" dirty="0" smtClean="0">
                <a:solidFill>
                  <a:schemeClr val="tx1"/>
                </a:solidFill>
              </a:rPr>
              <a:t>​​ населенный пункт.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Поиск населённых пунктов  происходит в рамках субъекта пользователя.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Необходимо выбрать адрес из списка, иначе поле очистится и будет считаться незаполненным.</a:t>
            </a:r>
            <a:br>
              <a:rPr lang="ru-RU" sz="1100" dirty="0" smtClean="0">
                <a:solidFill>
                  <a:schemeClr val="tx1"/>
                </a:solidFill>
              </a:rPr>
            </a:b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589240"/>
            <a:ext cx="1800200" cy="1440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78274" y="5589240"/>
            <a:ext cx="1008112" cy="16348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5075287" y="1700808"/>
            <a:ext cx="3046413" cy="864096"/>
          </a:xfrm>
          <a:prstGeom prst="wedgeRectCallout">
            <a:avLst>
              <a:gd name="adj1" fmla="val 47716"/>
              <a:gd name="adj2" fmla="val -1080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 </a:t>
            </a:r>
            <a:r>
              <a:rPr lang="ru-RU" sz="1100" dirty="0" smtClean="0">
                <a:solidFill>
                  <a:schemeClr val="tx1"/>
                </a:solidFill>
              </a:rPr>
              <a:t>После заполнения личных данных  нужно сохранить и  нажать далее  для продолжения заполнения карты.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657218" y="620688"/>
            <a:ext cx="3021251" cy="1440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195"/>
          <a:stretch/>
        </p:blipFill>
        <p:spPr>
          <a:xfrm>
            <a:off x="5004048" y="810763"/>
            <a:ext cx="4032448" cy="13514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020272" y="908720"/>
            <a:ext cx="2016224" cy="2880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5609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ilshat.farakshin\Desktop\курс скрин\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5868144" y="1538224"/>
            <a:ext cx="3165078" cy="1026679"/>
          </a:xfrm>
          <a:prstGeom prst="wedgeRectCallout">
            <a:avLst>
              <a:gd name="adj1" fmla="val -72005"/>
              <a:gd name="adj2" fmla="val 438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Данные поля есть только у карты ребенка со статусом «ребенок-сирота»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28800"/>
            <a:ext cx="4968552" cy="15841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863183" y="3219392"/>
            <a:ext cx="3165078" cy="785672"/>
          </a:xfrm>
          <a:prstGeom prst="wedgeRectCallout">
            <a:avLst>
              <a:gd name="adj1" fmla="val -72908"/>
              <a:gd name="adj2" fmla="val -10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Поля являются необязательными, но при добавлении карт  предварительного и периодического осмотра  их необходимо  заполнить.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260601"/>
            <a:ext cx="4968552" cy="179052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835696" y="741796"/>
            <a:ext cx="3021251" cy="1440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3" y="3400425"/>
            <a:ext cx="3627008" cy="16507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195"/>
          <a:stretch/>
        </p:blipFill>
        <p:spPr>
          <a:xfrm>
            <a:off x="4932040" y="989601"/>
            <a:ext cx="4032448" cy="13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8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ilshat.farakshin\Desktop\курс скрин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5727400" y="3886034"/>
            <a:ext cx="3191329" cy="720080"/>
          </a:xfrm>
          <a:prstGeom prst="wedgeRectCallout">
            <a:avLst>
              <a:gd name="adj1" fmla="val -52143"/>
              <a:gd name="adj2" fmla="val -2028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Данные поля есть только у карты ребенка со статусом «ребенок-сирота»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368" y="1844824"/>
            <a:ext cx="8754120" cy="96108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2976335" y="5085184"/>
            <a:ext cx="3191329" cy="720080"/>
          </a:xfrm>
          <a:prstGeom prst="wedgeRectCallout">
            <a:avLst>
              <a:gd name="adj1" fmla="val -21401"/>
              <a:gd name="adj2" fmla="val -507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Карты обследования можно добавлять только после заполнения остальных вкладок карты ребенка: «Личные данные», «Место нахождение и образование».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835696" y="741796"/>
            <a:ext cx="3021251" cy="144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195"/>
          <a:stretch/>
        </p:blipFill>
        <p:spPr>
          <a:xfrm>
            <a:off x="4860032" y="989601"/>
            <a:ext cx="4032448" cy="13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3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4632" cy="460851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267237"/>
            <a:ext cx="8229600" cy="953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План обучения</a:t>
            </a:r>
            <a:endParaRPr lang="ru-RU" dirty="0"/>
          </a:p>
        </p:txBody>
      </p:sp>
      <p:pic>
        <p:nvPicPr>
          <p:cNvPr id="1026" name="Picture 2" descr="C:\Users\ilshat.farakshin\Downloads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0" y="188640"/>
            <a:ext cx="976720" cy="10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807" y="1484784"/>
            <a:ext cx="856957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  <a:r>
              <a:rPr lang="en-US" sz="2000" dirty="0" smtClean="0"/>
              <a:t>.</a:t>
            </a:r>
            <a:r>
              <a:rPr lang="ru-RU" sz="2000" dirty="0" smtClean="0"/>
              <a:t>Назначение, функции системы</a:t>
            </a:r>
          </a:p>
          <a:p>
            <a:r>
              <a:rPr lang="en-US" sz="2000" dirty="0"/>
              <a:t>2</a:t>
            </a:r>
            <a:r>
              <a:rPr lang="en-US" sz="2000" dirty="0" smtClean="0"/>
              <a:t>.</a:t>
            </a:r>
            <a:r>
              <a:rPr lang="ru-RU" sz="2000" dirty="0" smtClean="0"/>
              <a:t>Авторизация</a:t>
            </a:r>
          </a:p>
          <a:p>
            <a:r>
              <a:rPr lang="en-US" sz="2000" dirty="0"/>
              <a:t>3</a:t>
            </a:r>
            <a:r>
              <a:rPr lang="en-US" sz="2000" dirty="0" smtClean="0"/>
              <a:t>.</a:t>
            </a:r>
            <a:r>
              <a:rPr lang="ru-RU" sz="2000" dirty="0" smtClean="0"/>
              <a:t>Операции</a:t>
            </a:r>
          </a:p>
          <a:p>
            <a:r>
              <a:rPr lang="ru-RU" sz="2000" dirty="0" smtClean="0"/>
              <a:t>      </a:t>
            </a:r>
            <a:r>
              <a:rPr lang="en-US" i="1" dirty="0" smtClean="0"/>
              <a:t>3.1.</a:t>
            </a:r>
            <a:r>
              <a:rPr lang="ru-RU" i="1" dirty="0" smtClean="0"/>
              <a:t>Главная страница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</a:t>
            </a:r>
            <a:r>
              <a:rPr lang="en-US" i="1" dirty="0" smtClean="0"/>
              <a:t>3.2.</a:t>
            </a:r>
            <a:r>
              <a:rPr lang="ru-RU" i="1" dirty="0" smtClean="0"/>
              <a:t>Меню «База данных»</a:t>
            </a:r>
            <a:endParaRPr lang="en-US" i="1" dirty="0" smtClean="0"/>
          </a:p>
          <a:p>
            <a:r>
              <a:rPr lang="ru-RU" sz="2000" b="1" dirty="0" smtClean="0"/>
              <a:t>             </a:t>
            </a:r>
            <a:r>
              <a:rPr lang="ru-RU" b="1" dirty="0" smtClean="0"/>
              <a:t>3.2.1. Карта ребенка</a:t>
            </a:r>
          </a:p>
          <a:p>
            <a:r>
              <a:rPr lang="en-US" sz="1600" dirty="0" smtClean="0"/>
              <a:t>        </a:t>
            </a:r>
            <a:r>
              <a:rPr lang="ru-RU" sz="1600" dirty="0" smtClean="0"/>
              <a:t>                </a:t>
            </a:r>
            <a:r>
              <a:rPr lang="en-US" sz="1600" dirty="0" smtClean="0"/>
              <a:t>3.2.1.</a:t>
            </a:r>
            <a:r>
              <a:rPr lang="ru-RU" sz="1600" dirty="0" smtClean="0"/>
              <a:t>1.Просмотр, поиск карты ребенка</a:t>
            </a:r>
          </a:p>
          <a:p>
            <a:r>
              <a:rPr lang="en-US" sz="1600" dirty="0" smtClean="0"/>
              <a:t>       </a:t>
            </a:r>
            <a:r>
              <a:rPr lang="ru-RU" sz="1600" dirty="0" smtClean="0"/>
              <a:t>   </a:t>
            </a:r>
            <a:r>
              <a:rPr lang="en-US" sz="1600" dirty="0" smtClean="0"/>
              <a:t> </a:t>
            </a:r>
            <a:r>
              <a:rPr lang="ru-RU" sz="1600" dirty="0" smtClean="0"/>
              <a:t>             </a:t>
            </a:r>
            <a:r>
              <a:rPr lang="en-US" sz="1600" dirty="0" smtClean="0"/>
              <a:t>3.2.</a:t>
            </a:r>
            <a:r>
              <a:rPr lang="ru-RU" sz="1600" dirty="0" smtClean="0"/>
              <a:t>1</a:t>
            </a:r>
            <a:r>
              <a:rPr lang="en-US" sz="1600" dirty="0" smtClean="0"/>
              <a:t>.</a:t>
            </a:r>
            <a:r>
              <a:rPr lang="ru-RU" sz="1600" dirty="0" smtClean="0"/>
              <a:t>2.Создание и  редактирование карты ребёнка</a:t>
            </a:r>
          </a:p>
          <a:p>
            <a:pPr algn="just"/>
            <a:r>
              <a:rPr lang="ru-RU" sz="2000" b="1" dirty="0" smtClean="0"/>
              <a:t>             </a:t>
            </a:r>
            <a:r>
              <a:rPr lang="ru-RU" b="1" dirty="0" smtClean="0"/>
              <a:t>3.2.2. Карта обследования</a:t>
            </a:r>
          </a:p>
          <a:p>
            <a:r>
              <a:rPr lang="en-US" sz="2000" i="1" dirty="0" smtClean="0"/>
              <a:t>        </a:t>
            </a:r>
            <a:r>
              <a:rPr lang="ru-RU" sz="2000" i="1" dirty="0" smtClean="0"/>
              <a:t>            </a:t>
            </a:r>
            <a:r>
              <a:rPr lang="en-US" sz="1600" dirty="0" smtClean="0"/>
              <a:t>3.2.</a:t>
            </a:r>
            <a:r>
              <a:rPr lang="ru-RU" sz="1600" dirty="0" smtClean="0"/>
              <a:t>2.1</a:t>
            </a:r>
            <a:r>
              <a:rPr lang="en-US" sz="1600" dirty="0" smtClean="0"/>
              <a:t>.</a:t>
            </a:r>
            <a:r>
              <a:rPr lang="ru-RU" sz="1600" dirty="0" smtClean="0"/>
              <a:t> Создание карты обследования</a:t>
            </a:r>
          </a:p>
          <a:p>
            <a:r>
              <a:rPr lang="en-US" sz="1600" dirty="0" smtClean="0"/>
              <a:t>       </a:t>
            </a:r>
            <a:r>
              <a:rPr lang="ru-RU" sz="1600" dirty="0" smtClean="0"/>
              <a:t>      </a:t>
            </a:r>
            <a:r>
              <a:rPr lang="en-US" sz="1600" dirty="0" smtClean="0"/>
              <a:t> </a:t>
            </a:r>
            <a:r>
              <a:rPr lang="ru-RU" sz="1600" dirty="0" smtClean="0"/>
              <a:t>           </a:t>
            </a:r>
            <a:r>
              <a:rPr lang="en-US" sz="1600" dirty="0" smtClean="0"/>
              <a:t>3.2.</a:t>
            </a:r>
            <a:r>
              <a:rPr lang="ru-RU" sz="1600" dirty="0" smtClean="0"/>
              <a:t>2</a:t>
            </a:r>
            <a:r>
              <a:rPr lang="en-US" sz="1600" dirty="0" smtClean="0"/>
              <a:t>.</a:t>
            </a:r>
            <a:r>
              <a:rPr lang="ru-RU" sz="1600" dirty="0" smtClean="0"/>
              <a:t>2. Просмотр</a:t>
            </a:r>
            <a:r>
              <a:rPr lang="ru-RU" sz="1600" dirty="0"/>
              <a:t>, </a:t>
            </a:r>
            <a:r>
              <a:rPr lang="ru-RU" sz="1600" dirty="0" smtClean="0"/>
              <a:t>поиск карты обследования</a:t>
            </a:r>
          </a:p>
          <a:p>
            <a:r>
              <a:rPr lang="en-US" sz="2000" dirty="0" smtClean="0"/>
              <a:t>        </a:t>
            </a:r>
            <a:r>
              <a:rPr lang="ru-RU" sz="2000" dirty="0" smtClean="0"/>
              <a:t>     </a:t>
            </a:r>
            <a:r>
              <a:rPr lang="en-US" b="1" dirty="0" smtClean="0"/>
              <a:t>3.2.</a:t>
            </a:r>
            <a:r>
              <a:rPr lang="ru-RU" b="1" dirty="0" smtClean="0"/>
              <a:t>3</a:t>
            </a:r>
            <a:r>
              <a:rPr lang="en-US" b="1" dirty="0" smtClean="0"/>
              <a:t>.</a:t>
            </a:r>
            <a:r>
              <a:rPr lang="ru-RU" b="1" dirty="0" smtClean="0"/>
              <a:t> Импорт данных</a:t>
            </a:r>
          </a:p>
          <a:p>
            <a:r>
              <a:rPr lang="ru-RU" sz="2000" dirty="0" smtClean="0"/>
              <a:t>      </a:t>
            </a:r>
            <a:r>
              <a:rPr lang="ru-RU" i="1" dirty="0" smtClean="0"/>
              <a:t>3.3.Меню «Аналитика»</a:t>
            </a:r>
          </a:p>
          <a:p>
            <a:r>
              <a:rPr lang="ru-RU" sz="2000" b="1" i="1" dirty="0"/>
              <a:t> </a:t>
            </a:r>
            <a:r>
              <a:rPr lang="ru-RU" sz="2000" b="1" i="1" dirty="0" smtClean="0"/>
              <a:t>             </a:t>
            </a:r>
            <a:r>
              <a:rPr lang="ru-RU" b="1" dirty="0" smtClean="0"/>
              <a:t>3.3.1</a:t>
            </a:r>
            <a:r>
              <a:rPr lang="ru-RU" b="1" i="1" dirty="0" smtClean="0"/>
              <a:t>. </a:t>
            </a:r>
            <a:r>
              <a:rPr lang="ru-RU" b="1" dirty="0" smtClean="0"/>
              <a:t>Отчетная форма № </a:t>
            </a:r>
            <a:r>
              <a:rPr lang="ru-RU" b="1" dirty="0"/>
              <a:t>030-Д/с/о-13 </a:t>
            </a:r>
            <a:endParaRPr lang="ru-RU" b="1" dirty="0" smtClean="0"/>
          </a:p>
          <a:p>
            <a:r>
              <a:rPr lang="ru-RU" b="1" i="1" dirty="0"/>
              <a:t> </a:t>
            </a:r>
            <a:r>
              <a:rPr lang="ru-RU" b="1" i="1" dirty="0" smtClean="0"/>
              <a:t>              </a:t>
            </a:r>
            <a:r>
              <a:rPr lang="ru-RU" b="1" dirty="0" smtClean="0"/>
              <a:t>3.3.2</a:t>
            </a:r>
            <a:r>
              <a:rPr lang="ru-RU" b="1" i="1" dirty="0" smtClean="0"/>
              <a:t>.</a:t>
            </a:r>
            <a:r>
              <a:rPr lang="ru-RU" b="1" dirty="0"/>
              <a:t> Отчетная форма</a:t>
            </a:r>
            <a:r>
              <a:rPr lang="ru-RU" b="1" dirty="0" smtClean="0"/>
              <a:t> </a:t>
            </a:r>
            <a:r>
              <a:rPr lang="ru-RU" b="1" dirty="0"/>
              <a:t>№030-ПО/о-12 </a:t>
            </a:r>
            <a:endParaRPr lang="ru-RU" b="1" i="1" dirty="0" smtClean="0"/>
          </a:p>
          <a:p>
            <a:r>
              <a:rPr lang="ru-RU" sz="2000" dirty="0" smtClean="0"/>
              <a:t>4.Примечания</a:t>
            </a:r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lshat.farakshin\Desktop\курс скрин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0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195"/>
          <a:stretch/>
        </p:blipFill>
        <p:spPr>
          <a:xfrm>
            <a:off x="4860032" y="917593"/>
            <a:ext cx="4032448" cy="135143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5887938" y="163746"/>
            <a:ext cx="3165078" cy="672966"/>
          </a:xfrm>
          <a:prstGeom prst="wedgeRectCallout">
            <a:avLst>
              <a:gd name="adj1" fmla="val -30174"/>
              <a:gd name="adj2" fmla="val 764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Карту </a:t>
            </a:r>
            <a:r>
              <a:rPr lang="ru-RU" sz="1100" dirty="0">
                <a:solidFill>
                  <a:schemeClr val="tx1"/>
                </a:solidFill>
              </a:rPr>
              <a:t>можно </a:t>
            </a:r>
            <a:r>
              <a:rPr lang="ru-RU" sz="1100" dirty="0" smtClean="0">
                <a:solidFill>
                  <a:schemeClr val="tx1"/>
                </a:solidFill>
              </a:rPr>
              <a:t>отправить к блокировке. Это </a:t>
            </a:r>
            <a:r>
              <a:rPr lang="ru-RU" sz="1100" dirty="0">
                <a:solidFill>
                  <a:schemeClr val="tx1"/>
                </a:solidFill>
              </a:rPr>
              <a:t>закроет возможность изменять в ней данные и исключит её из всех отчетных форм и аналитических сводок.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16520" y="1043784"/>
            <a:ext cx="988318" cy="24736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76318" y="1043785"/>
            <a:ext cx="988318" cy="24736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5746205" y="1663334"/>
            <a:ext cx="3218284" cy="4429962"/>
          </a:xfrm>
          <a:prstGeom prst="wedgeRectCallout">
            <a:avLst>
              <a:gd name="adj1" fmla="val 4179"/>
              <a:gd name="adj2" fmla="val -6034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Во </a:t>
            </a:r>
            <a:r>
              <a:rPr lang="ru-RU" sz="1100" dirty="0">
                <a:solidFill>
                  <a:schemeClr val="tx1"/>
                </a:solidFill>
              </a:rPr>
              <a:t>избежание конфликтов </a:t>
            </a:r>
            <a:r>
              <a:rPr lang="ru-RU" sz="1100" dirty="0" smtClean="0">
                <a:solidFill>
                  <a:schemeClr val="tx1"/>
                </a:solidFill>
              </a:rPr>
              <a:t> при </a:t>
            </a:r>
            <a:r>
              <a:rPr lang="ru-RU" sz="1100" dirty="0">
                <a:solidFill>
                  <a:schemeClr val="tx1"/>
                </a:solidFill>
              </a:rPr>
              <a:t>редактировании карт ребёнка введён механизм бронирования. Все созданные карты автоматически считаются </a:t>
            </a:r>
            <a:r>
              <a:rPr lang="ru-RU" sz="1100" dirty="0" smtClean="0">
                <a:solidFill>
                  <a:schemeClr val="tx1"/>
                </a:solidFill>
              </a:rPr>
              <a:t>общедоступными 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в рамках региона. </a:t>
            </a:r>
            <a:r>
              <a:rPr lang="ru-RU" sz="1100" dirty="0">
                <a:solidFill>
                  <a:schemeClr val="tx1"/>
                </a:solidFill>
              </a:rPr>
              <a:t>Для того, чтобы начать редактировать карту ребёнка, необходимо нажать кнопку «</a:t>
            </a:r>
            <a:r>
              <a:rPr lang="ru-RU" sz="1100" b="1" dirty="0">
                <a:solidFill>
                  <a:schemeClr val="tx1"/>
                </a:solidFill>
              </a:rPr>
              <a:t>Бронировать</a:t>
            </a:r>
            <a:r>
              <a:rPr lang="ru-RU" sz="1100" dirty="0">
                <a:solidFill>
                  <a:schemeClr val="tx1"/>
                </a:solidFill>
              </a:rPr>
              <a:t>». Когда редактирование завершено рекомендуется самостоятельно освободить карту, нажав кнопку «</a:t>
            </a:r>
            <a:r>
              <a:rPr lang="ru-RU" sz="1100" b="1" dirty="0">
                <a:solidFill>
                  <a:schemeClr val="tx1"/>
                </a:solidFill>
              </a:rPr>
              <a:t>Снять бронь</a:t>
            </a:r>
            <a:r>
              <a:rPr lang="ru-RU" sz="1100" dirty="0">
                <a:solidFill>
                  <a:schemeClr val="tx1"/>
                </a:solidFill>
              </a:rPr>
              <a:t>». </a:t>
            </a:r>
            <a:r>
              <a:rPr lang="ru-RU" sz="1100" dirty="0" smtClean="0">
                <a:solidFill>
                  <a:schemeClr val="tx1"/>
                </a:solidFill>
              </a:rPr>
              <a:t>Карта </a:t>
            </a:r>
            <a:r>
              <a:rPr lang="ru-RU" sz="1100" dirty="0">
                <a:solidFill>
                  <a:schemeClr val="tx1"/>
                </a:solidFill>
              </a:rPr>
              <a:t>ребёнка автоматически </a:t>
            </a:r>
            <a:r>
              <a:rPr lang="ru-RU" sz="1100" dirty="0" smtClean="0">
                <a:solidFill>
                  <a:schemeClr val="tx1"/>
                </a:solidFill>
              </a:rPr>
              <a:t>бронируется за ЛПУ </a:t>
            </a:r>
            <a:r>
              <a:rPr lang="ru-RU" sz="1100" dirty="0">
                <a:solidFill>
                  <a:schemeClr val="tx1"/>
                </a:solidFill>
              </a:rPr>
              <a:t>сотрудника, который сохранил карту</a:t>
            </a:r>
            <a:r>
              <a:rPr lang="ru-RU" sz="11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Если после нажатия, выводится уведомление:</a:t>
            </a: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Вам необходимо обратиться в ваш региональный ОУЗ</a:t>
            </a:r>
            <a:r>
              <a:rPr lang="en-US" sz="1100" dirty="0" smtClean="0">
                <a:solidFill>
                  <a:schemeClr val="tx1"/>
                </a:solidFill>
              </a:rPr>
              <a:t>/</a:t>
            </a:r>
            <a:r>
              <a:rPr lang="ru-RU" sz="1100" dirty="0" smtClean="0">
                <a:solidFill>
                  <a:schemeClr val="tx1"/>
                </a:solidFill>
              </a:rPr>
              <a:t>МИАЦ  либо непосредственно в ту организацию, за которой забронирована карта, для снятия брони.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5051691"/>
            <a:ext cx="1944216" cy="1239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6237312"/>
            <a:ext cx="1800200" cy="1440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15816" y="6217838"/>
            <a:ext cx="1008112" cy="16348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 descr="C:\Users\ilshat.farakshin\Desktop\курс скрин\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45" y="3970022"/>
            <a:ext cx="3105435" cy="10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835696" y="692696"/>
            <a:ext cx="3021251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6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ilshat.farakshin\Desktop\курс скрин\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48264" y="1052737"/>
            <a:ext cx="1031341" cy="2880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147267" y="4509120"/>
            <a:ext cx="2808312" cy="720080"/>
          </a:xfrm>
          <a:prstGeom prst="wedgeRectCallout">
            <a:avLst>
              <a:gd name="adj1" fmla="val -22350"/>
              <a:gd name="adj2" fmla="val -454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Карты, принадлежащие </a:t>
            </a:r>
            <a:r>
              <a:rPr lang="ru-RU" sz="1100" dirty="0" smtClean="0">
                <a:solidFill>
                  <a:schemeClr val="tx1"/>
                </a:solidFill>
              </a:rPr>
              <a:t> другому медицинскому учреждению, открыть </a:t>
            </a:r>
            <a:r>
              <a:rPr lang="ru-RU" sz="1100" dirty="0">
                <a:solidFill>
                  <a:schemeClr val="tx1"/>
                </a:solidFill>
              </a:rPr>
              <a:t>нельзя.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835696" y="741796"/>
            <a:ext cx="3021251" cy="144016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3347864" y="332656"/>
            <a:ext cx="3165078" cy="720080"/>
          </a:xfrm>
          <a:prstGeom prst="wedgeRectCallout">
            <a:avLst>
              <a:gd name="adj1" fmla="val 72446"/>
              <a:gd name="adj2" fmla="val 469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Планирование карт диспансеризации  и  добавление карт осмотров доступны только после бронирования.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1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2160240"/>
          </a:xfrm>
        </p:spPr>
        <p:txBody>
          <a:bodyPr>
            <a:normAutofit/>
          </a:bodyPr>
          <a:lstStyle/>
          <a:p>
            <a:r>
              <a:rPr lang="ru-RU" dirty="0" smtClean="0"/>
              <a:t>3.2.2.Карта обследования</a:t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sz="3200" dirty="0" smtClean="0"/>
              <a:t>3.2.2.1.Создание карты обследования</a:t>
            </a:r>
            <a:endParaRPr lang="ru-RU" sz="3200" dirty="0"/>
          </a:p>
        </p:txBody>
      </p:sp>
      <p:pic>
        <p:nvPicPr>
          <p:cNvPr id="3" name="Picture 2" descr="C:\Users\ilshat.farakshin\Downloads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0" y="188640"/>
            <a:ext cx="976720" cy="10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ilshat.farakshin\Desktop\курс скрин\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84784"/>
            <a:ext cx="1031341" cy="2880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3202300" y="122332"/>
            <a:ext cx="3165078" cy="2028800"/>
          </a:xfrm>
          <a:prstGeom prst="wedgeRectCallout">
            <a:avLst>
              <a:gd name="adj1" fmla="val -110526"/>
              <a:gd name="adj2" fmla="val 493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effectLst/>
              </a:rPr>
              <a:t>Для планирования диспансеризации в карте ребёнка-сироты необходимо нажать кнопку «</a:t>
            </a:r>
            <a:r>
              <a:rPr lang="ru-RU" sz="1100" b="1" dirty="0" smtClean="0">
                <a:solidFill>
                  <a:schemeClr val="tx1"/>
                </a:solidFill>
                <a:effectLst/>
              </a:rPr>
              <a:t>Планирование</a:t>
            </a:r>
            <a:r>
              <a:rPr lang="ru-RU" sz="1100" dirty="0" smtClean="0">
                <a:solidFill>
                  <a:schemeClr val="tx1"/>
                </a:solidFill>
                <a:effectLst/>
              </a:rPr>
              <a:t>». В появившемся модальном окне присутствует возможность запланировать диспансеризацию на любую дату, начиная с первого дня текущего месяца и заканчивая 31 декабря следующего года. Для этого необходимо указать дату в поле и нажать кнопку «</a:t>
            </a:r>
            <a:r>
              <a:rPr lang="ru-RU" sz="1100" b="1" dirty="0" smtClean="0">
                <a:solidFill>
                  <a:schemeClr val="tx1"/>
                </a:solidFill>
                <a:effectLst/>
              </a:rPr>
              <a:t>Подтвердить</a:t>
            </a:r>
            <a:r>
              <a:rPr lang="ru-RU" sz="1100" dirty="0" smtClean="0">
                <a:solidFill>
                  <a:schemeClr val="tx1"/>
                </a:solidFill>
                <a:effectLst/>
              </a:rPr>
              <a:t>».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53100" y="2492896"/>
            <a:ext cx="2631739" cy="2880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51520" y="4941168"/>
            <a:ext cx="8712968" cy="1224136"/>
          </a:xfrm>
          <a:prstGeom prst="wedgeRectCallout">
            <a:avLst>
              <a:gd name="adj1" fmla="val -50037"/>
              <a:gd name="adj2" fmla="val 169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effectLst/>
              </a:rPr>
              <a:t>На один год можно запланировать и создать только одну  карту диспансеризации. Если запланированный месяц ещё не наступил, любую запланированную диспансеризацию можно свободно отменить или изменить. Если запланированный месяц уже наступил, карту диспансеризации необходимо заполнить. В случае, если подобную диспансеризацию провести не получилось, необходимо на первой вкладке карты диспансеризации указать </a:t>
            </a:r>
            <a:r>
              <a:rPr lang="ru-RU" sz="1100" dirty="0" err="1" smtClean="0">
                <a:solidFill>
                  <a:schemeClr val="tx1"/>
                </a:solidFill>
                <a:effectLst/>
              </a:rPr>
              <a:t>непрохождение</a:t>
            </a:r>
            <a:r>
              <a:rPr lang="ru-RU" sz="1100" dirty="0" smtClean="0">
                <a:solidFill>
                  <a:schemeClr val="tx1"/>
                </a:solidFill>
                <a:effectLst/>
              </a:rPr>
              <a:t>. Карта будет закрыта и попадёт в отчётность как </a:t>
            </a:r>
            <a:r>
              <a:rPr lang="ru-RU" sz="1100" dirty="0" err="1" smtClean="0">
                <a:solidFill>
                  <a:schemeClr val="tx1"/>
                </a:solidFill>
                <a:effectLst/>
              </a:rPr>
              <a:t>непрохождение</a:t>
            </a:r>
            <a:r>
              <a:rPr lang="ru-RU" sz="1100" dirty="0" smtClean="0">
                <a:solidFill>
                  <a:schemeClr val="tx1"/>
                </a:solidFill>
                <a:effectLst/>
              </a:rPr>
              <a:t> запланированной диспансеризации.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051584"/>
            <a:ext cx="1031341" cy="2880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251520" y="3668452"/>
            <a:ext cx="5040560" cy="408620"/>
          </a:xfrm>
          <a:prstGeom prst="wedgeRectCallout">
            <a:avLst>
              <a:gd name="adj1" fmla="val -32979"/>
              <a:gd name="adj2" fmla="val -1326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effectLst/>
              </a:rPr>
              <a:t>Добавление профилактического осмотра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40" y="794857"/>
            <a:ext cx="926460" cy="103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41" y="708407"/>
            <a:ext cx="854452" cy="18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4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ilshat.farakshin\Desktop\курс скрин\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"/>
            <a:ext cx="9144000" cy="685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614636"/>
            <a:ext cx="1368152" cy="44621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88024" y="1124744"/>
            <a:ext cx="93610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ая выноска 10"/>
          <p:cNvSpPr/>
          <p:nvPr/>
        </p:nvSpPr>
        <p:spPr>
          <a:xfrm>
            <a:off x="3982296" y="5445224"/>
            <a:ext cx="4198716" cy="864096"/>
          </a:xfrm>
          <a:prstGeom prst="wedgeRectCallout">
            <a:avLst>
              <a:gd name="adj1" fmla="val -95877"/>
              <a:gd name="adj2" fmla="val -2788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effectLst/>
              </a:rPr>
              <a:t>Если диспансеризация запланирована, но не проведена, укажите причину невыполнения и сохраните карту.</a:t>
            </a:r>
            <a:r>
              <a:rPr lang="en-US" sz="11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100" dirty="0"/>
              <a:t>Карта будет закрыта и </a:t>
            </a:r>
            <a:r>
              <a:rPr lang="ru-RU" sz="1100" dirty="0" smtClean="0">
                <a:solidFill>
                  <a:schemeClr val="tx1"/>
                </a:solidFill>
              </a:rPr>
              <a:t>Карта</a:t>
            </a:r>
            <a:r>
              <a:rPr lang="ru-RU" sz="1100" dirty="0" smtClean="0"/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попадёт </a:t>
            </a:r>
            <a:r>
              <a:rPr lang="ru-RU" sz="1100" dirty="0">
                <a:solidFill>
                  <a:schemeClr val="tx1"/>
                </a:solidFill>
              </a:rPr>
              <a:t>в отчётность как </a:t>
            </a:r>
            <a:r>
              <a:rPr lang="ru-RU" sz="1100" dirty="0" err="1">
                <a:solidFill>
                  <a:schemeClr val="tx1"/>
                </a:solidFill>
              </a:rPr>
              <a:t>непрохождение</a:t>
            </a:r>
            <a:r>
              <a:rPr lang="ru-RU" sz="1100" dirty="0">
                <a:solidFill>
                  <a:schemeClr val="tx1"/>
                </a:solidFill>
              </a:rPr>
              <a:t> запланированной диспансеризации.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068960"/>
            <a:ext cx="1872208" cy="36334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3993756" y="3690356"/>
            <a:ext cx="4198716" cy="1319615"/>
          </a:xfrm>
          <a:prstGeom prst="wedgeRectCallout">
            <a:avLst>
              <a:gd name="adj1" fmla="val -108775"/>
              <a:gd name="adj2" fmla="val -1744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effectLst/>
              </a:rPr>
              <a:t>При заполнении запланированной диспансеризации дату начала обследования можно свободно менять в рамках запланированного месяца. При этом, следует учитывать необходимость соблюдения сроков: диспансеризация должна быть проведена за 10 дней; либо за 45 дней, если присутствует необходимость проведения дополнительных исследований.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984476" y="1408216"/>
            <a:ext cx="4198716" cy="2236808"/>
          </a:xfrm>
          <a:prstGeom prst="wedgeRectCallout">
            <a:avLst>
              <a:gd name="adj1" fmla="val -95121"/>
              <a:gd name="adj2" fmla="val -546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ysClr val="windowText" lastClr="000000"/>
                </a:solidFill>
                <a:effectLst/>
              </a:rPr>
              <a:t>Номер карты обследования и остальные вкладки карты обследования появятся после  сохранения даты начала обследования. </a:t>
            </a:r>
          </a:p>
          <a:p>
            <a:pPr algn="just"/>
            <a:r>
              <a:rPr lang="ru-RU" sz="1100" b="1" dirty="0" smtClean="0">
                <a:solidFill>
                  <a:sysClr val="windowText" lastClr="000000"/>
                </a:solidFill>
              </a:rPr>
              <a:t>Примечание: </a:t>
            </a:r>
            <a:r>
              <a:rPr lang="ru-RU" sz="1100" dirty="0" smtClean="0">
                <a:solidFill>
                  <a:sysClr val="windowText" lastClr="000000"/>
                </a:solidFill>
              </a:rPr>
              <a:t>кнопка </a:t>
            </a:r>
            <a:r>
              <a:rPr lang="ru-RU" sz="1100" dirty="0">
                <a:solidFill>
                  <a:sysClr val="windowText" lastClr="000000"/>
                </a:solidFill>
              </a:rPr>
              <a:t>«</a:t>
            </a:r>
            <a:r>
              <a:rPr lang="ru-RU" sz="1100" b="1" dirty="0">
                <a:solidFill>
                  <a:sysClr val="windowText" lastClr="000000"/>
                </a:solidFill>
              </a:rPr>
              <a:t>Сохранить</a:t>
            </a:r>
            <a:r>
              <a:rPr lang="ru-RU" sz="1100" dirty="0">
                <a:solidFill>
                  <a:sysClr val="windowText" lastClr="000000"/>
                </a:solidFill>
              </a:rPr>
              <a:t>» не появится, пока не было затронуто хотя бы одно </a:t>
            </a:r>
            <a:r>
              <a:rPr lang="ru-RU" sz="1100" dirty="0" smtClean="0">
                <a:solidFill>
                  <a:sysClr val="windowText" lastClr="000000"/>
                </a:solidFill>
              </a:rPr>
              <a:t> поле.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124744"/>
            <a:ext cx="936104" cy="28347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835696" y="741796"/>
            <a:ext cx="3021251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8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0" grpId="0" animBg="1"/>
      <p:bldP spid="4" grpId="0" animBg="1"/>
      <p:bldP spid="6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ilshat.farakshin\Desktop\курс скрин\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2" y="-1"/>
            <a:ext cx="91520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700808"/>
            <a:ext cx="684076" cy="21602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207343" y="3428999"/>
            <a:ext cx="4198716" cy="1319615"/>
          </a:xfrm>
          <a:prstGeom prst="wedgeRectCallout">
            <a:avLst>
              <a:gd name="adj1" fmla="val -35890"/>
              <a:gd name="adj2" fmla="val -1626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effectLst/>
              </a:rPr>
              <a:t>После сохранения </a:t>
            </a:r>
            <a:r>
              <a:rPr lang="ru-RU" sz="1100" dirty="0" smtClean="0">
                <a:solidFill>
                  <a:schemeClr val="tx1"/>
                </a:solidFill>
              </a:rPr>
              <a:t>карты, </a:t>
            </a:r>
            <a:r>
              <a:rPr lang="ru-RU" sz="1100" dirty="0" smtClean="0">
                <a:solidFill>
                  <a:schemeClr val="tx1"/>
                </a:solidFill>
                <a:effectLst/>
              </a:rPr>
              <a:t>дата начала обследования редактированию не подлежит. Если в дате была допущена ошибка, карту нужно отправить к блокировке.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835696" y="692696"/>
            <a:ext cx="3021251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4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ilshat.farakshin\Desktop\курс скрин\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8750" y="1554652"/>
            <a:ext cx="4386579" cy="286393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916168" y="1754287"/>
            <a:ext cx="2469057" cy="1026641"/>
          </a:xfrm>
          <a:prstGeom prst="wedgeRectCallout">
            <a:avLst>
              <a:gd name="adj1" fmla="val -65292"/>
              <a:gd name="adj2" fmla="val -275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Для </a:t>
            </a:r>
            <a:r>
              <a:rPr lang="ru-RU" sz="1100" b="1" dirty="0">
                <a:solidFill>
                  <a:schemeClr val="tx1"/>
                </a:solidFill>
              </a:rPr>
              <a:t>детей до 4 лет</a:t>
            </a:r>
            <a:r>
              <a:rPr lang="ru-RU" sz="1100" dirty="0">
                <a:solidFill>
                  <a:schemeClr val="tx1"/>
                </a:solidFill>
              </a:rPr>
              <a:t> необходимо заполнить </a:t>
            </a:r>
            <a:r>
              <a:rPr lang="ru-RU" sz="1100" dirty="0" smtClean="0">
                <a:solidFill>
                  <a:schemeClr val="tx1"/>
                </a:solidFill>
              </a:rPr>
              <a:t>поля: </a:t>
            </a:r>
            <a:r>
              <a:rPr lang="ru-RU" sz="1100" dirty="0">
                <a:solidFill>
                  <a:schemeClr val="tx1"/>
                </a:solidFill>
              </a:rPr>
              <a:t>вес, рост, окружность головы; познавательная, моторная, эмоциональная функции и </a:t>
            </a:r>
            <a:r>
              <a:rPr lang="ru-RU" sz="1100" dirty="0" err="1">
                <a:solidFill>
                  <a:schemeClr val="tx1"/>
                </a:solidFill>
              </a:rPr>
              <a:t>предречевое</a:t>
            </a:r>
            <a:r>
              <a:rPr lang="ru-RU" sz="1100" dirty="0">
                <a:solidFill>
                  <a:schemeClr val="tx1"/>
                </a:solidFill>
              </a:rPr>
              <a:t> и речевое развитие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2492708" y="4581128"/>
            <a:ext cx="4125241" cy="1080120"/>
          </a:xfrm>
          <a:prstGeom prst="wedgeRectCallout">
            <a:avLst>
              <a:gd name="adj1" fmla="val -49420"/>
              <a:gd name="adj2" fmla="val -239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На странице «</a:t>
            </a:r>
            <a:r>
              <a:rPr lang="ru-RU" sz="1400" b="1" dirty="0">
                <a:solidFill>
                  <a:schemeClr val="tx1"/>
                </a:solidFill>
              </a:rPr>
              <a:t>Развитие</a:t>
            </a:r>
            <a:r>
              <a:rPr lang="ru-RU" sz="1400" dirty="0">
                <a:solidFill>
                  <a:schemeClr val="tx1"/>
                </a:solidFill>
              </a:rPr>
              <a:t>» добавляется информация о физическом и психологическом развитии ребенка на момент диспансеризации.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835696" y="692696"/>
            <a:ext cx="3021251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5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ilshat.farakshin\Desktop\курс скрин\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7" y="0"/>
            <a:ext cx="9149877" cy="682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4622" y="1556792"/>
            <a:ext cx="4386579" cy="201622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932040" y="1844824"/>
            <a:ext cx="2469057" cy="1026641"/>
          </a:xfrm>
          <a:prstGeom prst="wedgeRectCallout">
            <a:avLst>
              <a:gd name="adj1" fmla="val -65292"/>
              <a:gd name="adj2" fmla="val -275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chemeClr val="tx1"/>
                </a:solidFill>
              </a:rPr>
              <a:t>Для детей от 5 до 17 лет </a:t>
            </a:r>
            <a:r>
              <a:rPr lang="ru-RU" sz="1100" b="1" dirty="0" smtClean="0">
                <a:solidFill>
                  <a:schemeClr val="tx1"/>
                </a:solidFill>
              </a:rPr>
              <a:t>необходимо </a:t>
            </a:r>
            <a:r>
              <a:rPr lang="ru-RU" sz="1100" dirty="0" smtClean="0">
                <a:solidFill>
                  <a:schemeClr val="tx1"/>
                </a:solidFill>
              </a:rPr>
              <a:t>указать </a:t>
            </a:r>
            <a:r>
              <a:rPr lang="ru-RU" sz="1100" dirty="0">
                <a:solidFill>
                  <a:schemeClr val="tx1"/>
                </a:solidFill>
              </a:rPr>
              <a:t>вес и рост, отклонения развития, оценка психического развития и оценка полового развития (для детей старше 10 лет) </a:t>
            </a: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4847049" y="3487315"/>
            <a:ext cx="3428848" cy="3024792"/>
          </a:xfrm>
          <a:prstGeom prst="wedgeRectCallout">
            <a:avLst>
              <a:gd name="adj1" fmla="val -115782"/>
              <a:gd name="adj2" fmla="val -363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chemeClr val="tx1"/>
                </a:solidFill>
              </a:rPr>
              <a:t>Для </a:t>
            </a:r>
            <a:r>
              <a:rPr lang="ru-RU" sz="1100" b="1" dirty="0" smtClean="0">
                <a:solidFill>
                  <a:schemeClr val="tx1"/>
                </a:solidFill>
              </a:rPr>
              <a:t>девочек </a:t>
            </a:r>
            <a:r>
              <a:rPr lang="ru-RU" sz="1100" dirty="0" smtClean="0">
                <a:solidFill>
                  <a:schemeClr val="tx1"/>
                </a:solidFill>
              </a:rPr>
              <a:t>также </a:t>
            </a:r>
            <a:r>
              <a:rPr lang="ru-RU" sz="1100" dirty="0">
                <a:solidFill>
                  <a:schemeClr val="tx1"/>
                </a:solidFill>
              </a:rPr>
              <a:t>показаны </a:t>
            </a:r>
            <a:r>
              <a:rPr lang="ru-RU" sz="1100" dirty="0" smtClean="0">
                <a:solidFill>
                  <a:schemeClr val="tx1"/>
                </a:solidFill>
              </a:rPr>
              <a:t>характеристики менструальной функции </a:t>
            </a: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4621" y="3573016"/>
            <a:ext cx="2371155" cy="64807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9" r="29533" b="1188"/>
          <a:stretch/>
        </p:blipFill>
        <p:spPr bwMode="auto">
          <a:xfrm>
            <a:off x="4990278" y="4005064"/>
            <a:ext cx="3142389" cy="2375352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763688" y="692696"/>
            <a:ext cx="3021251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2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:\Users\ilshat.farakshin\Desktop\курс скрин\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8" b="46673"/>
          <a:stretch/>
        </p:blipFill>
        <p:spPr bwMode="auto">
          <a:xfrm>
            <a:off x="240851" y="1988840"/>
            <a:ext cx="8627267" cy="2166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C:\Users\ilshat.farakshin\Desktop\курс скрин\2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2" b="58372"/>
          <a:stretch/>
        </p:blipFill>
        <p:spPr bwMode="auto">
          <a:xfrm>
            <a:off x="234005" y="188640"/>
            <a:ext cx="8640961" cy="1432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ая выноска 12"/>
          <p:cNvSpPr/>
          <p:nvPr/>
        </p:nvSpPr>
        <p:spPr>
          <a:xfrm>
            <a:off x="234005" y="4437112"/>
            <a:ext cx="8634113" cy="1728192"/>
          </a:xfrm>
          <a:prstGeom prst="wedgeRectCallout">
            <a:avLst>
              <a:gd name="adj1" fmla="val -49861"/>
              <a:gd name="adj2" fmla="val -275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На страницах «</a:t>
            </a:r>
            <a:r>
              <a:rPr lang="ru-RU" sz="1600" b="1" dirty="0">
                <a:solidFill>
                  <a:schemeClr val="tx1"/>
                </a:solidFill>
              </a:rPr>
              <a:t>Состояние здоровья до...</a:t>
            </a:r>
            <a:r>
              <a:rPr lang="ru-RU" sz="1600" dirty="0">
                <a:solidFill>
                  <a:schemeClr val="tx1"/>
                </a:solidFill>
              </a:rPr>
              <a:t>» и «</a:t>
            </a:r>
            <a:r>
              <a:rPr lang="ru-RU" sz="1600" b="1" dirty="0">
                <a:solidFill>
                  <a:schemeClr val="tx1"/>
                </a:solidFill>
              </a:rPr>
              <a:t>Состояние здоровья после…</a:t>
            </a:r>
            <a:r>
              <a:rPr lang="ru-RU" sz="1600" dirty="0">
                <a:solidFill>
                  <a:schemeClr val="tx1"/>
                </a:solidFill>
              </a:rPr>
              <a:t>» </a:t>
            </a:r>
            <a:r>
              <a:rPr lang="ru-RU" sz="1600" dirty="0" smtClean="0">
                <a:solidFill>
                  <a:schemeClr val="tx1"/>
                </a:solidFill>
              </a:rPr>
              <a:t>заполняется общая информация </a:t>
            </a:r>
            <a:r>
              <a:rPr lang="ru-RU" sz="1600" dirty="0">
                <a:solidFill>
                  <a:schemeClr val="tx1"/>
                </a:solidFill>
              </a:rPr>
              <a:t>о состоянии здоровья, а также какие заболевания были выявлены у ребенка </a:t>
            </a:r>
            <a:r>
              <a:rPr lang="ru-RU" sz="1600" dirty="0" smtClean="0">
                <a:solidFill>
                  <a:schemeClr val="tx1"/>
                </a:solidFill>
              </a:rPr>
              <a:t>прежде </a:t>
            </a:r>
            <a:r>
              <a:rPr lang="ru-RU" sz="1600" dirty="0">
                <a:solidFill>
                  <a:schemeClr val="tx1"/>
                </a:solidFill>
              </a:rPr>
              <a:t>и какие оказались выявлены в ходе </a:t>
            </a:r>
            <a:r>
              <a:rPr lang="ru-RU" sz="1600" dirty="0" smtClean="0">
                <a:solidFill>
                  <a:schemeClr val="tx1"/>
                </a:solidFill>
              </a:rPr>
              <a:t>прохождения обследования.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ilshat.farakshin\Desktop\курс скрин\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24"/>
            <a:ext cx="9144000" cy="683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3635896" y="4509120"/>
            <a:ext cx="2469057" cy="1026641"/>
          </a:xfrm>
          <a:prstGeom prst="wedgeRectCallout">
            <a:avLst>
              <a:gd name="adj1" fmla="val -48318"/>
              <a:gd name="adj2" fmla="val -179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На </a:t>
            </a:r>
            <a:r>
              <a:rPr lang="ru-RU" sz="1100" dirty="0" smtClean="0">
                <a:solidFill>
                  <a:schemeClr val="tx1"/>
                </a:solidFill>
              </a:rPr>
              <a:t>вкладке «</a:t>
            </a:r>
            <a:r>
              <a:rPr lang="ru-RU" sz="1100" b="1" dirty="0" smtClean="0">
                <a:solidFill>
                  <a:schemeClr val="tx1"/>
                </a:solidFill>
              </a:rPr>
              <a:t>Инвалидность</a:t>
            </a:r>
            <a:r>
              <a:rPr lang="ru-RU" sz="1100" dirty="0">
                <a:solidFill>
                  <a:schemeClr val="tx1"/>
                </a:solidFill>
              </a:rPr>
              <a:t>» расположена информация о наличии, дате освидетельствования, причинах и последствиях инвалидности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66343" y="1268760"/>
            <a:ext cx="2409713" cy="31847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292080" y="2091295"/>
            <a:ext cx="2469057" cy="1026641"/>
          </a:xfrm>
          <a:prstGeom prst="wedgeRectCallout">
            <a:avLst>
              <a:gd name="adj1" fmla="val -81649"/>
              <a:gd name="adj2" fmla="val -1002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Диагноз на вкладке </a:t>
            </a:r>
            <a:r>
              <a:rPr lang="ru-RU" sz="1100" b="1" dirty="0" smtClean="0">
                <a:solidFill>
                  <a:schemeClr val="tx1"/>
                </a:solidFill>
              </a:rPr>
              <a:t>«Состояние здоровья после</a:t>
            </a:r>
            <a:r>
              <a:rPr lang="ru-RU" sz="1100" dirty="0" smtClean="0">
                <a:solidFill>
                  <a:schemeClr val="tx1"/>
                </a:solidFill>
              </a:rPr>
              <a:t>" </a:t>
            </a:r>
            <a:r>
              <a:rPr lang="ru-RU" sz="1100" dirty="0">
                <a:solidFill>
                  <a:schemeClr val="tx1"/>
                </a:solidFill>
              </a:rPr>
              <a:t>должен соответствовать группе диагнозов, обуславливающей инвалидность во вкладке "</a:t>
            </a:r>
            <a:r>
              <a:rPr lang="ru-RU" sz="1100" b="1" dirty="0">
                <a:solidFill>
                  <a:schemeClr val="tx1"/>
                </a:solidFill>
              </a:rPr>
              <a:t>Инвалидность</a:t>
            </a:r>
            <a:r>
              <a:rPr lang="ru-RU" sz="1100" dirty="0">
                <a:solidFill>
                  <a:schemeClr val="tx1"/>
                </a:solidFill>
              </a:rPr>
              <a:t>".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4328" y="2113646"/>
            <a:ext cx="4769720" cy="181941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835696" y="741796"/>
            <a:ext cx="3021251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1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36504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buNone/>
            </a:pPr>
            <a:r>
              <a:rPr lang="ru-RU" dirty="0"/>
              <a:t>Система предназначена для автоматизации следующих видов деятельности:</a:t>
            </a:r>
            <a:endParaRPr lang="ru-RU" dirty="0" smtClean="0"/>
          </a:p>
          <a:p>
            <a:pPr lvl="0" algn="just"/>
            <a:endParaRPr lang="ru-RU" dirty="0"/>
          </a:p>
          <a:p>
            <a:pPr lvl="0" algn="just"/>
            <a:r>
              <a:rPr lang="ru-RU" dirty="0" smtClean="0"/>
              <a:t>диспансеризация </a:t>
            </a:r>
            <a:r>
              <a:rPr lang="ru-RU" dirty="0"/>
              <a:t>пребывающих в стационарных учреждениях детей-сирот и детей, находящихся в трудной жизненной ситуации, </a:t>
            </a:r>
            <a:r>
              <a:rPr lang="ru-RU" dirty="0" smtClean="0"/>
              <a:t>проводимая </a:t>
            </a:r>
            <a:r>
              <a:rPr lang="ru-RU" dirty="0"/>
              <a:t>в соответствии с приказом Минздрава России от 15.02.2013 № 72н;</a:t>
            </a:r>
          </a:p>
          <a:p>
            <a:pPr lvl="0" algn="just"/>
            <a:r>
              <a:rPr lang="ru-RU" dirty="0"/>
              <a:t>диспансеризация детей-сирот и детей, оставшихся без попечения родителей, в том числе усыновленных (удочеренных), принятых под опеку (попечительство), в приемную или патронатную семью, </a:t>
            </a:r>
            <a:r>
              <a:rPr lang="ru-RU" dirty="0" smtClean="0"/>
              <a:t>проводимая </a:t>
            </a:r>
            <a:r>
              <a:rPr lang="ru-RU" dirty="0"/>
              <a:t>в соответствии с приказом Минздрава России от 11.04.2013 № 216н;</a:t>
            </a:r>
          </a:p>
          <a:p>
            <a:pPr lvl="0" algn="just"/>
            <a:r>
              <a:rPr lang="ru-RU" dirty="0"/>
              <a:t>медицинские осмотры несовершеннолетних, в том числе при их поступлении в образовательные учреждения и в период обучения в них, </a:t>
            </a:r>
            <a:r>
              <a:rPr lang="ru-RU" dirty="0" smtClean="0"/>
              <a:t>проводимые </a:t>
            </a:r>
            <a:r>
              <a:rPr lang="ru-RU" dirty="0"/>
              <a:t>в соответствии с приказом Минздрава России от 21.12.2012 № 1346н.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ilshat.farakshin\Downloads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0" y="188640"/>
            <a:ext cx="976720" cy="10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344816" cy="744500"/>
          </a:xfrm>
        </p:spPr>
        <p:txBody>
          <a:bodyPr>
            <a:noAutofit/>
          </a:bodyPr>
          <a:lstStyle/>
          <a:p>
            <a:pPr marL="0" indent="0"/>
            <a:r>
              <a:rPr lang="ru-RU" sz="3200" dirty="0" smtClean="0"/>
              <a:t>1. Назначение, функции Системы</a:t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062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ilshat.farakshin\Desktop\курс скрин\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"/>
            <a:ext cx="9136980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084170" y="3429992"/>
            <a:ext cx="2469057" cy="1026641"/>
          </a:xfrm>
          <a:prstGeom prst="wedgeRectCallout">
            <a:avLst>
              <a:gd name="adj1" fmla="val -17096"/>
              <a:gd name="adj2" fmla="val -501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На странице «</a:t>
            </a:r>
            <a:r>
              <a:rPr lang="ru-RU" sz="1100" b="1" dirty="0" smtClean="0">
                <a:solidFill>
                  <a:schemeClr val="tx1"/>
                </a:solidFill>
              </a:rPr>
              <a:t>Исследования</a:t>
            </a:r>
            <a:r>
              <a:rPr lang="ru-RU" sz="1100" dirty="0" smtClean="0">
                <a:solidFill>
                  <a:schemeClr val="tx1"/>
                </a:solidFill>
              </a:rPr>
              <a:t>» указаны даты и результаты проведения обязательных и дополнительных исследований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084168" y="4794696"/>
            <a:ext cx="2469057" cy="1656184"/>
          </a:xfrm>
          <a:prstGeom prst="wedgeRectCallout">
            <a:avLst>
              <a:gd name="adj1" fmla="val -17096"/>
              <a:gd name="adj2" fmla="val -501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Для добавления не указанного здесь исследования можно воспользоваться формой «</a:t>
            </a:r>
            <a:r>
              <a:rPr lang="ru-RU" sz="1100" b="1" dirty="0">
                <a:solidFill>
                  <a:schemeClr val="tx1"/>
                </a:solidFill>
              </a:rPr>
              <a:t>Добавить Исследование</a:t>
            </a:r>
            <a:r>
              <a:rPr lang="ru-RU" sz="1100" dirty="0">
                <a:solidFill>
                  <a:schemeClr val="tx1"/>
                </a:solidFill>
              </a:rPr>
              <a:t>» внизу страницы. Требуется ввести название, дату и нажать кнопку «</a:t>
            </a:r>
            <a:r>
              <a:rPr lang="ru-RU" sz="1100" b="1" dirty="0">
                <a:solidFill>
                  <a:schemeClr val="tx1"/>
                </a:solidFill>
              </a:rPr>
              <a:t>+</a:t>
            </a:r>
            <a:r>
              <a:rPr lang="ru-RU" sz="1100" dirty="0">
                <a:solidFill>
                  <a:schemeClr val="tx1"/>
                </a:solidFill>
              </a:rPr>
              <a:t>»; добавится строка с дополнительным исследованием. Эту строку можно удалить, нажав на знак «</a:t>
            </a:r>
            <a:r>
              <a:rPr lang="en-US" sz="1100" b="1" dirty="0">
                <a:solidFill>
                  <a:schemeClr val="tx1"/>
                </a:solidFill>
              </a:rPr>
              <a:t>x</a:t>
            </a:r>
            <a:r>
              <a:rPr lang="ru-RU" sz="1100" dirty="0">
                <a:solidFill>
                  <a:schemeClr val="tx1"/>
                </a:solidFill>
              </a:rPr>
              <a:t>».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084167" y="2205856"/>
            <a:ext cx="2469057" cy="1026641"/>
          </a:xfrm>
          <a:prstGeom prst="wedgeRectCallout">
            <a:avLst>
              <a:gd name="adj1" fmla="val -17096"/>
              <a:gd name="adj2" fmla="val -501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chemeClr val="tx1"/>
                </a:solidFill>
              </a:rPr>
              <a:t>Примечание:</a:t>
            </a:r>
            <a:r>
              <a:rPr lang="ru-RU" sz="1100" dirty="0">
                <a:solidFill>
                  <a:schemeClr val="tx1"/>
                </a:solidFill>
              </a:rPr>
              <a:t> Даты исследований могут максимально отличаться от даты начала обследования в меньшую сторону на 3 месяца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838781" y="692696"/>
            <a:ext cx="3021251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5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C:\Users\ilshat.farakshin\Desktop\курс скрин\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24"/>
            <a:ext cx="9128566" cy="68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5004048" y="3140968"/>
            <a:ext cx="3384376" cy="936104"/>
          </a:xfrm>
          <a:prstGeom prst="wedgeRectCallout">
            <a:avLst>
              <a:gd name="adj1" fmla="val -17096"/>
              <a:gd name="adj2" fmla="val -501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 </a:t>
            </a:r>
          </a:p>
          <a:p>
            <a:r>
              <a:rPr lang="ru-RU" sz="1100" b="1" i="1" dirty="0">
                <a:solidFill>
                  <a:schemeClr val="tx1"/>
                </a:solidFill>
              </a:rPr>
              <a:t>Примечание:</a:t>
            </a:r>
            <a:r>
              <a:rPr lang="ru-RU" sz="1100" i="1" dirty="0">
                <a:solidFill>
                  <a:schemeClr val="tx1"/>
                </a:solidFill>
              </a:rPr>
              <a:t> Дата осмотра педиатра должна совпадать или быть больше дат осмотра врачами и дат исследований</a:t>
            </a:r>
            <a:r>
              <a:rPr lang="ru-RU" sz="1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5004048" y="1844824"/>
            <a:ext cx="3384376" cy="1215752"/>
          </a:xfrm>
          <a:prstGeom prst="wedgeRectCallout">
            <a:avLst>
              <a:gd name="adj1" fmla="val -17096"/>
              <a:gd name="adj2" fmla="val -501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В проф. осмотрах количество врачей меняется в зависимости от возрастной группы.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835696" y="741796"/>
            <a:ext cx="3021251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Users\ilshat.farakshin\Desktop\курс скрин\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6"/>
            <a:ext cx="9144000" cy="68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4860032" y="1844824"/>
            <a:ext cx="3384376" cy="792088"/>
          </a:xfrm>
          <a:prstGeom prst="wedgeRectCallout">
            <a:avLst>
              <a:gd name="adj1" fmla="val -17096"/>
              <a:gd name="adj2" fmla="val -501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На странице «</a:t>
            </a:r>
            <a:r>
              <a:rPr lang="ru-RU" sz="1100" b="1" dirty="0">
                <a:solidFill>
                  <a:schemeClr val="tx1"/>
                </a:solidFill>
              </a:rPr>
              <a:t>Реабилитация</a:t>
            </a:r>
            <a:r>
              <a:rPr lang="ru-RU" sz="1100" dirty="0">
                <a:solidFill>
                  <a:schemeClr val="tx1"/>
                </a:solidFill>
              </a:rPr>
              <a:t>» указана необходимость в индивидуальной программе реабилитации и состояние ее выполнения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835696" y="692696"/>
            <a:ext cx="3021251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:\Users\ilshat.farakshin\Desktop\курс скрин\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9"/>
            <a:ext cx="9144000" cy="683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4932040" y="1916832"/>
            <a:ext cx="3384376" cy="792088"/>
          </a:xfrm>
          <a:prstGeom prst="wedgeRectCallout">
            <a:avLst>
              <a:gd name="adj1" fmla="val -17096"/>
              <a:gd name="adj2" fmla="val -501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На странице «</a:t>
            </a:r>
            <a:r>
              <a:rPr lang="ru-RU" sz="1100" b="1" dirty="0">
                <a:solidFill>
                  <a:schemeClr val="tx1"/>
                </a:solidFill>
              </a:rPr>
              <a:t>Прививки</a:t>
            </a:r>
            <a:r>
              <a:rPr lang="ru-RU" sz="1100" dirty="0">
                <a:solidFill>
                  <a:schemeClr val="tx1"/>
                </a:solidFill>
              </a:rPr>
              <a:t>» требуется ввести информацию о проведённой и необходимой в дальнейшем вакцинации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835696" y="741796"/>
            <a:ext cx="3021251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ilshat.farakshin\Desktop\курс скрин\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3491880" y="1772816"/>
            <a:ext cx="3384376" cy="792088"/>
          </a:xfrm>
          <a:prstGeom prst="wedgeRectCallout">
            <a:avLst>
              <a:gd name="adj1" fmla="val -17096"/>
              <a:gd name="adj2" fmla="val -501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На странице «</a:t>
            </a:r>
            <a:r>
              <a:rPr lang="ru-RU" sz="1100" b="1" dirty="0">
                <a:solidFill>
                  <a:schemeClr val="tx1"/>
                </a:solidFill>
              </a:rPr>
              <a:t>Оплата по ОМС</a:t>
            </a:r>
            <a:r>
              <a:rPr lang="ru-RU" sz="1100" dirty="0">
                <a:solidFill>
                  <a:schemeClr val="tx1"/>
                </a:solidFill>
              </a:rPr>
              <a:t>» указано, была ли произведена оплата по ОМС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835696" y="692696"/>
            <a:ext cx="3021251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ilshat.farakshin\Desktop\курс скрин\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2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395536" y="479815"/>
            <a:ext cx="4752528" cy="1296144"/>
          </a:xfrm>
          <a:prstGeom prst="wedgeRectCallout">
            <a:avLst>
              <a:gd name="adj1" fmla="val 66393"/>
              <a:gd name="adj2" fmla="val 109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После того, как пользователь </a:t>
            </a:r>
            <a:r>
              <a:rPr lang="ru-RU" sz="1100" dirty="0" smtClean="0">
                <a:solidFill>
                  <a:schemeClr val="tx1"/>
                </a:solidFill>
              </a:rPr>
              <a:t>МО </a:t>
            </a:r>
            <a:r>
              <a:rPr lang="ru-RU" sz="1100" dirty="0">
                <a:solidFill>
                  <a:schemeClr val="tx1"/>
                </a:solidFill>
              </a:rPr>
              <a:t>заполнил все необходимые поля, он должен проверить карту, нажав на кнопку «</a:t>
            </a:r>
            <a:r>
              <a:rPr lang="ru-RU" sz="1100" b="1" dirty="0">
                <a:solidFill>
                  <a:schemeClr val="tx1"/>
                </a:solidFill>
              </a:rPr>
              <a:t>Проверить карту</a:t>
            </a:r>
            <a:r>
              <a:rPr lang="ru-RU" sz="1100" dirty="0">
                <a:solidFill>
                  <a:schemeClr val="tx1"/>
                </a:solidFill>
              </a:rPr>
              <a:t>», после чего, в случае отсутствия ошибок, отправить её на утверждение. </a:t>
            </a:r>
            <a:r>
              <a:rPr lang="ru-RU" sz="1100" dirty="0" smtClean="0">
                <a:solidFill>
                  <a:schemeClr val="tx1"/>
                </a:solidFill>
              </a:rPr>
              <a:t>Если ошибки есть, они выводятся в виде таблицы.</a:t>
            </a: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3" y="1052736"/>
            <a:ext cx="1008112" cy="2343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028" y="4221088"/>
            <a:ext cx="7920880" cy="246221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!</a:t>
            </a:r>
            <a:r>
              <a:rPr lang="ru-RU" sz="1100" b="1" dirty="0" smtClean="0">
                <a:solidFill>
                  <a:srgbClr val="FF0000"/>
                </a:solidFill>
              </a:rPr>
              <a:t>Важно</a:t>
            </a:r>
          </a:p>
          <a:p>
            <a:endParaRPr lang="ru-RU" sz="1100" b="1" dirty="0">
              <a:solidFill>
                <a:srgbClr val="FF0000"/>
              </a:solidFill>
            </a:endParaRPr>
          </a:p>
          <a:p>
            <a:r>
              <a:rPr lang="ru-RU" sz="1100" dirty="0"/>
              <a:t>Значения полей «Категория», «Текущее  местонахождение »  (карты ребенка )запоминаются системой на момент утверждения карты обследования сотрудником ОУЗ.</a:t>
            </a:r>
          </a:p>
          <a:p>
            <a:r>
              <a:rPr lang="ru-RU" sz="1100" dirty="0"/>
              <a:t>Пример:</a:t>
            </a:r>
          </a:p>
          <a:p>
            <a:r>
              <a:rPr lang="ru-RU" sz="1100" dirty="0"/>
              <a:t>20.10.2016</a:t>
            </a:r>
          </a:p>
          <a:p>
            <a:r>
              <a:rPr lang="ru-RU" sz="1100" dirty="0"/>
              <a:t>Создана карта  ребенка</a:t>
            </a:r>
            <a:r>
              <a:rPr lang="en-US" sz="1100" dirty="0"/>
              <a:t> </a:t>
            </a:r>
            <a:r>
              <a:rPr lang="ru-RU" sz="1100" dirty="0" smtClean="0">
                <a:sym typeface="Wingdings" pitchFamily="2" charset="2"/>
              </a:rPr>
              <a:t></a:t>
            </a:r>
            <a:r>
              <a:rPr lang="ru-RU" sz="1100" dirty="0"/>
              <a:t>Категория </a:t>
            </a:r>
            <a:r>
              <a:rPr lang="ru-RU" sz="1100" dirty="0" smtClean="0"/>
              <a:t>:«</a:t>
            </a:r>
            <a:r>
              <a:rPr lang="ru-RU" sz="1100" dirty="0"/>
              <a:t>ребенок, оставшийся без попечения родителей»</a:t>
            </a:r>
          </a:p>
          <a:p>
            <a:r>
              <a:rPr lang="ru-RU" sz="1100" dirty="0"/>
              <a:t>20.10.2016</a:t>
            </a:r>
            <a:endParaRPr lang="en-US" sz="1100" dirty="0"/>
          </a:p>
          <a:p>
            <a:r>
              <a:rPr lang="ru-RU" sz="1100" dirty="0"/>
              <a:t>Карта  </a:t>
            </a:r>
            <a:r>
              <a:rPr lang="ru-RU" sz="1100" dirty="0" smtClean="0"/>
              <a:t>обследований №1111  </a:t>
            </a:r>
            <a:r>
              <a:rPr lang="ru-RU" sz="1100" dirty="0"/>
              <a:t>утверждена </a:t>
            </a:r>
          </a:p>
          <a:p>
            <a:r>
              <a:rPr lang="ru-RU" sz="1100" dirty="0"/>
              <a:t>21.10.2016</a:t>
            </a:r>
          </a:p>
          <a:p>
            <a:r>
              <a:rPr lang="ru-RU" sz="1100" dirty="0"/>
              <a:t>Категория изменена  на значение </a:t>
            </a:r>
            <a:r>
              <a:rPr lang="ru-RU" sz="1100" dirty="0" smtClean="0"/>
              <a:t>:«</a:t>
            </a:r>
            <a:r>
              <a:rPr lang="ru-RU" sz="1100" dirty="0"/>
              <a:t>нет категории»</a:t>
            </a:r>
          </a:p>
          <a:p>
            <a:r>
              <a:rPr lang="ru-RU" sz="1100" dirty="0" smtClean="0">
                <a:sym typeface="Wingdings" pitchFamily="2" charset="2"/>
              </a:rPr>
              <a:t></a:t>
            </a:r>
            <a:endParaRPr lang="en-US" sz="1100" dirty="0">
              <a:sym typeface="Wingdings" pitchFamily="2" charset="2"/>
            </a:endParaRPr>
          </a:p>
          <a:p>
            <a:r>
              <a:rPr lang="ru-RU" sz="1100" dirty="0" smtClean="0"/>
              <a:t>В отчётной форме  ,карта </a:t>
            </a:r>
            <a:r>
              <a:rPr lang="ru-RU" sz="1100" dirty="0"/>
              <a:t>обследования №1111 </a:t>
            </a:r>
            <a:r>
              <a:rPr lang="ru-RU" sz="1100" dirty="0" smtClean="0"/>
              <a:t>будет </a:t>
            </a:r>
            <a:r>
              <a:rPr lang="ru-RU" sz="1100" dirty="0"/>
              <a:t>отображаться </a:t>
            </a:r>
            <a:r>
              <a:rPr lang="ru-RU" sz="1100" dirty="0" smtClean="0"/>
              <a:t> с категорией: "ребёнок, </a:t>
            </a:r>
            <a:r>
              <a:rPr lang="ru-RU" sz="1100" dirty="0"/>
              <a:t>оставшийся без попечения родителей»</a:t>
            </a:r>
          </a:p>
        </p:txBody>
      </p:sp>
    </p:spTree>
    <p:extLst>
      <p:ext uri="{BB962C8B-B14F-4D97-AF65-F5344CB8AC3E}">
        <p14:creationId xmlns:p14="http://schemas.microsoft.com/office/powerpoint/2010/main" val="389210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ilshat.farakshin\Desktop\курс скрин\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4" y="0"/>
            <a:ext cx="9156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156175" y="2132856"/>
            <a:ext cx="2805169" cy="2376264"/>
          </a:xfrm>
          <a:prstGeom prst="wedgeRectCallout">
            <a:avLst>
              <a:gd name="adj1" fmla="val -19845"/>
              <a:gd name="adj2" fmla="val 531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При отсутствии ошибок, вам предлагается закрыть карту. Далее выводится уведомление:</a:t>
            </a: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4797152"/>
            <a:ext cx="864096" cy="2343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pic>
        <p:nvPicPr>
          <p:cNvPr id="30723" name="Picture 3" descr="C:\Users\ilshat.farakshin\Desktop\курс скрин\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524" y="2996952"/>
            <a:ext cx="2572469" cy="136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395536" y="3140968"/>
            <a:ext cx="3816424" cy="2844316"/>
          </a:xfrm>
          <a:prstGeom prst="wedgeRectCallout">
            <a:avLst>
              <a:gd name="adj1" fmla="val 90291"/>
              <a:gd name="adj2" fmla="val -1226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</a:rPr>
              <a:t>У карт обследований есть параметр «состояние» или «статус». Он отображает степень готовности карты. После того, как пользователь медицинского учреждения создал карту обследования, ее состояние становится равно «</a:t>
            </a:r>
            <a:r>
              <a:rPr lang="ru-RU" sz="1100" b="1" dirty="0" smtClean="0">
                <a:solidFill>
                  <a:schemeClr val="tx1"/>
                </a:solidFill>
              </a:rPr>
              <a:t>заполняется</a:t>
            </a:r>
            <a:r>
              <a:rPr lang="ru-RU" sz="1100" dirty="0" smtClean="0">
                <a:solidFill>
                  <a:schemeClr val="tx1"/>
                </a:solidFill>
              </a:rPr>
              <a:t>». </a:t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После заполнения всех обязательных полей, проверки и отправки на утверждение статус соответственно меняется на «</a:t>
            </a:r>
            <a:r>
              <a:rPr lang="ru-RU" sz="1100" b="1" dirty="0" smtClean="0">
                <a:solidFill>
                  <a:schemeClr val="tx1"/>
                </a:solidFill>
              </a:rPr>
              <a:t>на утверждении</a:t>
            </a:r>
            <a:r>
              <a:rPr lang="ru-RU" sz="1100" dirty="0" smtClean="0">
                <a:solidFill>
                  <a:schemeClr val="tx1"/>
                </a:solidFill>
              </a:rPr>
              <a:t>».</a:t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Утверждением карт обследований занимается ваш региональный ОУЗ</a:t>
            </a:r>
            <a:r>
              <a:rPr lang="en-US" sz="1100" dirty="0" smtClean="0">
                <a:solidFill>
                  <a:schemeClr val="tx1"/>
                </a:solidFill>
              </a:rPr>
              <a:t>/</a:t>
            </a:r>
            <a:r>
              <a:rPr lang="ru-RU" sz="1100" dirty="0" smtClean="0">
                <a:solidFill>
                  <a:schemeClr val="tx1"/>
                </a:solidFill>
              </a:rPr>
              <a:t>МИАЦ. После утверждения статус становится  «</a:t>
            </a:r>
            <a:r>
              <a:rPr lang="ru-RU" sz="1100" b="1" dirty="0" smtClean="0">
                <a:solidFill>
                  <a:schemeClr val="tx1"/>
                </a:solidFill>
              </a:rPr>
              <a:t>утвержден</a:t>
            </a:r>
            <a:r>
              <a:rPr lang="ru-RU" sz="1100" dirty="0" smtClean="0">
                <a:solidFill>
                  <a:schemeClr val="tx1"/>
                </a:solidFill>
              </a:rPr>
              <a:t>» и карта начинает учитываться в отчетных формах.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</a:rPr>
              <a:t>Если ОУЗ</a:t>
            </a:r>
            <a:r>
              <a:rPr lang="en-US" sz="1100" dirty="0" smtClean="0">
                <a:solidFill>
                  <a:schemeClr val="tx1"/>
                </a:solidFill>
              </a:rPr>
              <a:t>/</a:t>
            </a:r>
            <a:r>
              <a:rPr lang="ru-RU" sz="1100" dirty="0" smtClean="0">
                <a:solidFill>
                  <a:schemeClr val="tx1"/>
                </a:solidFill>
              </a:rPr>
              <a:t>МИАЦ  откажет в утверждении, статус становится «возвращено на редактирование» и вам необходимо ввести необходимые исправления и повторно отправить на утверждение.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7374" y="953906"/>
            <a:ext cx="864096" cy="11719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787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3.2.2.2.Просмотр, поиск карты обследования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Аналогично: </a:t>
            </a:r>
            <a:br>
              <a:rPr lang="ru-RU" dirty="0"/>
            </a:br>
            <a:r>
              <a:rPr lang="ru-RU" dirty="0"/>
              <a:t>п</a:t>
            </a:r>
            <a:r>
              <a:rPr lang="ru-RU" dirty="0" smtClean="0"/>
              <a:t>оиск карты обследования (архив</a:t>
            </a:r>
            <a:r>
              <a:rPr lang="ru-RU" dirty="0"/>
              <a:t>)</a:t>
            </a:r>
          </a:p>
        </p:txBody>
      </p:sp>
      <p:pic>
        <p:nvPicPr>
          <p:cNvPr id="3" name="Picture 2" descr="C:\Users\ilshat.farakshin\Downloads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0" y="188640"/>
            <a:ext cx="976720" cy="10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2411761" y="4293096"/>
            <a:ext cx="3755904" cy="2088232"/>
          </a:xfrm>
          <a:prstGeom prst="wedgeRectCallout">
            <a:avLst>
              <a:gd name="adj1" fmla="val -21401"/>
              <a:gd name="adj2" fmla="val -507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ysClr val="windowText" lastClr="000000"/>
                </a:solidFill>
              </a:rPr>
              <a:t>В разделе «Карты обследований (Архив)» поиск и просмотр ведется по картам обследований двухлетней давности (и более).</a:t>
            </a:r>
            <a:endParaRPr lang="ru-RU" sz="11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ilshat.farakshin\Desktop\курс скрин\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4093535" y="877373"/>
            <a:ext cx="5030612" cy="408589"/>
          </a:xfrm>
          <a:prstGeom prst="wedgeRectCallout">
            <a:avLst>
              <a:gd name="adj1" fmla="val -35829"/>
              <a:gd name="adj2" fmla="val 643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Фильтр карт </a:t>
            </a:r>
            <a:r>
              <a:rPr lang="ru-RU" sz="1400" dirty="0">
                <a:solidFill>
                  <a:schemeClr val="tx1"/>
                </a:solidFill>
              </a:rPr>
              <a:t>по их </a:t>
            </a:r>
            <a:r>
              <a:rPr lang="ru-RU" sz="1400" dirty="0" smtClean="0">
                <a:solidFill>
                  <a:schemeClr val="tx1"/>
                </a:solidFill>
              </a:rPr>
              <a:t>состоянию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01986"/>
            <a:ext cx="8224893" cy="43284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19" y="1556792"/>
            <a:ext cx="8080878" cy="417646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627784" y="5935978"/>
            <a:ext cx="5040559" cy="648072"/>
          </a:xfrm>
          <a:prstGeom prst="wedgeRectCallout">
            <a:avLst>
              <a:gd name="adj1" fmla="val -32082"/>
              <a:gd name="adj2" fmla="val -937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Параметры расширенного поиска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838781" y="692696"/>
            <a:ext cx="3021251" cy="144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81971" y="1340768"/>
            <a:ext cx="1474976" cy="16121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557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ilshat.farakshin\Desktop\курс скрин\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7"/>
            <a:ext cx="9144000" cy="68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628800"/>
            <a:ext cx="936104" cy="21602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2051720" y="764704"/>
            <a:ext cx="6984776" cy="51845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144421" y="3284984"/>
            <a:ext cx="5030612" cy="2246509"/>
          </a:xfrm>
          <a:prstGeom prst="wedgeRectCallout">
            <a:avLst>
              <a:gd name="adj1" fmla="val -37101"/>
              <a:gd name="adj2" fmla="val -1134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Пользователь медицинского учреждения может самостоятельно проверить все заполненные до конца карты на наличие ошибок. Для автоматической проверки большого количества карт в Системе существует модуль контроля. Он вызывается со страницы поиска карты диспансеризации с помощью кнопки «</a:t>
            </a:r>
            <a:r>
              <a:rPr lang="ru-RU" sz="1400" b="1" dirty="0">
                <a:solidFill>
                  <a:schemeClr val="tx1"/>
                </a:solidFill>
              </a:rPr>
              <a:t>Проверить карты</a:t>
            </a:r>
            <a:r>
              <a:rPr lang="ru-RU" sz="1400" dirty="0">
                <a:solidFill>
                  <a:schemeClr val="tx1"/>
                </a:solidFill>
              </a:rPr>
              <a:t>» для всех заполненных и удовлетворяющих параметрам поиска карт </a:t>
            </a:r>
            <a:r>
              <a:rPr lang="ru-RU" sz="1400" dirty="0" smtClean="0">
                <a:solidFill>
                  <a:schemeClr val="tx1"/>
                </a:solidFill>
              </a:rPr>
              <a:t>. «</a:t>
            </a:r>
            <a:r>
              <a:rPr lang="ru-RU" sz="1400" b="1" dirty="0" smtClean="0">
                <a:solidFill>
                  <a:schemeClr val="tx1"/>
                </a:solidFill>
              </a:rPr>
              <a:t>Фильтр состояния карт</a:t>
            </a:r>
            <a:r>
              <a:rPr lang="ru-RU" sz="1400" dirty="0" smtClean="0">
                <a:solidFill>
                  <a:schemeClr val="tx1"/>
                </a:solidFill>
              </a:rPr>
              <a:t>» в данном случае игнорируется.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8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3"/>
          </a:xfrm>
        </p:spPr>
        <p:txBody>
          <a:bodyPr>
            <a:noAutofit/>
          </a:bodyPr>
          <a:lstStyle/>
          <a:p>
            <a:pPr lvl="0" algn="just"/>
            <a:r>
              <a:rPr lang="ru-RU" sz="1600" dirty="0" smtClean="0"/>
              <a:t>ведение </a:t>
            </a:r>
            <a:r>
              <a:rPr lang="ru-RU" sz="1600" dirty="0"/>
              <a:t>учетной формы </a:t>
            </a:r>
            <a:r>
              <a:rPr lang="ru-RU" sz="1600" b="1" dirty="0"/>
              <a:t>№ 030-ПО/у-12 </a:t>
            </a:r>
            <a:r>
              <a:rPr lang="ru-RU" sz="1600" dirty="0"/>
              <a:t>«Карта профилактического медицинского осмотра несовершеннолетнего» в соответствии с приказом Минздрава России от 21 декабря 2012 г. № 1346н «О Порядке прохождения несовершеннолетними медицинских осмотров, в том числе при поступлении в образовательные учреждения и в период обучения них»;</a:t>
            </a:r>
          </a:p>
          <a:p>
            <a:pPr lvl="0" algn="just"/>
            <a:r>
              <a:rPr lang="ru-RU" sz="1600" dirty="0"/>
              <a:t>формирование отчетной формы </a:t>
            </a:r>
            <a:r>
              <a:rPr lang="ru-RU" sz="1600" b="1" dirty="0"/>
              <a:t>№ 030-ПО/о-12 </a:t>
            </a:r>
            <a:r>
              <a:rPr lang="ru-RU" sz="1600" dirty="0"/>
              <a:t>«Сведения о профилактических осмотрах несовершеннолетних» в соответствии с приказом Минздрава России от 21 декабря 2012 г. № 1346н «О Порядке прохождения несовершеннолетними медицинских осмотров, в том числе при поступлении в образовательные учреждения и в период обучения них»;</a:t>
            </a:r>
          </a:p>
          <a:p>
            <a:pPr lvl="0" algn="just"/>
            <a:r>
              <a:rPr lang="ru-RU" sz="1600" dirty="0"/>
              <a:t>ведение учетной формы </a:t>
            </a:r>
            <a:r>
              <a:rPr lang="ru-RU" sz="1600" b="1" dirty="0"/>
              <a:t>№ 030-Д/с/у-13 </a:t>
            </a:r>
            <a:r>
              <a:rPr lang="ru-RU" sz="1600" dirty="0"/>
              <a:t>«Карта диспансеризации несовершеннолетнего» в соответствии с приказом Минздрава России от 15 февраля 2013 г. № 72н «О проведении диспансеризации пребывающих в стационарных учреждениях детей-сирот и детей, находящихся  трудной жизненной ситуации»;</a:t>
            </a:r>
          </a:p>
          <a:p>
            <a:pPr lvl="0" algn="just"/>
            <a:r>
              <a:rPr lang="ru-RU" sz="1600" dirty="0"/>
              <a:t>формирование отчетной формы </a:t>
            </a:r>
            <a:r>
              <a:rPr lang="ru-RU" sz="1600" b="1" dirty="0"/>
              <a:t>№ 030-Д/с/о-13 </a:t>
            </a:r>
            <a:r>
              <a:rPr lang="ru-RU" sz="1600" dirty="0"/>
              <a:t>«Сведения о диспансеризации несовершеннолетних» в соответствии с приказом Минздрава России от 15 февраля 2013 г. № 72н «О проведении диспансеризации пребывающих в стационарных учреждениях детей-сирот и детей, находящихся  трудной жизненной ситуации</a:t>
            </a:r>
            <a:r>
              <a:rPr lang="ru-RU" sz="1600" dirty="0" smtClean="0"/>
              <a:t>».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4" name="Picture 2" descr="C:\Users\ilshat.farakshin\Downloads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0" y="188640"/>
            <a:ext cx="976720" cy="10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Система должна обеспечивать реализацию следующих дополнительных функций:</a:t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320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ilshat.farakshin\Desktop\курс скрин\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2160" y="1052736"/>
            <a:ext cx="936104" cy="21602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827582" y="2924944"/>
            <a:ext cx="7488831" cy="1624161"/>
          </a:xfrm>
          <a:prstGeom prst="wedgeRectCallout">
            <a:avLst>
              <a:gd name="adj1" fmla="val 26439"/>
              <a:gd name="adj2" fmla="val -1519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Когда карта обследования </a:t>
            </a:r>
            <a:r>
              <a:rPr lang="ru-RU" sz="1400" dirty="0">
                <a:solidFill>
                  <a:schemeClr val="tx1"/>
                </a:solidFill>
              </a:rPr>
              <a:t>отправлена на утверждение или уже утверждена, нет </a:t>
            </a:r>
            <a:r>
              <a:rPr lang="ru-RU" sz="1400" dirty="0" smtClean="0">
                <a:solidFill>
                  <a:schemeClr val="tx1"/>
                </a:solidFill>
              </a:rPr>
              <a:t>возможности редактировать, но есть возможность вернуть на редактирование, нажав на кнопку «к возврату» и  указав причину.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Если администратор системы подтвердит возврат, статус карты изменится на «возвращена на редактирование» и у вас будет возможность редактировать карту.  После введения необходимых исправлений, повторно отправляйте карту на утверждение.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835696" y="692696"/>
            <a:ext cx="3021251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7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ru-RU" dirty="0" smtClean="0"/>
              <a:t>3.2.3.Импорт данных</a:t>
            </a:r>
            <a:endParaRPr lang="ru-RU" dirty="0"/>
          </a:p>
        </p:txBody>
      </p:sp>
      <p:pic>
        <p:nvPicPr>
          <p:cNvPr id="3" name="Picture 2" descr="C:\Users\ilshat.farakshin\Downloads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0" y="188640"/>
            <a:ext cx="976720" cy="10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5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ilshat.farakshin\Desktop\курс скрин\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14"/>
            <a:ext cx="9144000" cy="686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ая выноска 7"/>
          <p:cNvSpPr/>
          <p:nvPr/>
        </p:nvSpPr>
        <p:spPr>
          <a:xfrm>
            <a:off x="755578" y="2412901"/>
            <a:ext cx="7632848" cy="1013792"/>
          </a:xfrm>
          <a:prstGeom prst="wedgeRectCallout">
            <a:avLst>
              <a:gd name="adj1" fmla="val 24404"/>
              <a:gd name="adj2" fmla="val -496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Раздел импорта данных доступен из меню «</a:t>
            </a:r>
            <a:r>
              <a:rPr lang="ru-RU" sz="1400" b="1" dirty="0">
                <a:solidFill>
                  <a:schemeClr val="tx1"/>
                </a:solidFill>
              </a:rPr>
              <a:t>Диспансеризация</a:t>
            </a:r>
            <a:r>
              <a:rPr lang="ru-RU" sz="1400" dirty="0">
                <a:solidFill>
                  <a:schemeClr val="tx1"/>
                </a:solidFill>
              </a:rPr>
              <a:t>» и позволяет импортировать карты </a:t>
            </a:r>
            <a:r>
              <a:rPr lang="ru-RU" sz="1400" dirty="0" smtClean="0">
                <a:solidFill>
                  <a:schemeClr val="tx1"/>
                </a:solidFill>
              </a:rPr>
              <a:t>ребенка и карты обследования в формате </a:t>
            </a:r>
            <a:r>
              <a:rPr lang="en-US" sz="1400" dirty="0" smtClean="0">
                <a:solidFill>
                  <a:schemeClr val="tx1"/>
                </a:solidFill>
              </a:rPr>
              <a:t>XML.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Система </a:t>
            </a:r>
            <a:r>
              <a:rPr lang="ru-RU" sz="1400" b="1" dirty="0">
                <a:solidFill>
                  <a:schemeClr val="tx1"/>
                </a:solidFill>
              </a:rPr>
              <a:t>позволяет загружать файлы объемом до 2-х мегабайт, поэтому необходимо экспортировать данные </a:t>
            </a:r>
            <a:r>
              <a:rPr lang="ru-RU" sz="1400" b="1" dirty="0" smtClean="0">
                <a:solidFill>
                  <a:schemeClr val="tx1"/>
                </a:solidFill>
              </a:rPr>
              <a:t>партиями </a:t>
            </a:r>
            <a:r>
              <a:rPr lang="ru-RU" sz="1400" b="1" dirty="0">
                <a:solidFill>
                  <a:schemeClr val="tx1"/>
                </a:solidFill>
              </a:rPr>
              <a:t>(около 2-х тысяч карт</a:t>
            </a:r>
            <a:r>
              <a:rPr lang="ru-RU" sz="1400" b="1" dirty="0" smtClean="0">
                <a:solidFill>
                  <a:schemeClr val="tx1"/>
                </a:solidFill>
              </a:rPr>
              <a:t>).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755577" y="3573016"/>
            <a:ext cx="7632848" cy="3024336"/>
          </a:xfrm>
          <a:prstGeom prst="wedgeRectCallout">
            <a:avLst>
              <a:gd name="adj1" fmla="val 24404"/>
              <a:gd name="adj2" fmla="val -496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После загрузки файл проверяется на наличие ошибок. Ошибки, при их наличии, выводятся в виде списка, где указывается, в какой именно карте  выявлена ошибка.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8915" name="Picture 3" descr="C:\Users\ilshat.farakshin\Desktop\снимок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5" y="4195173"/>
            <a:ext cx="7416829" cy="2269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835696" y="692696"/>
            <a:ext cx="3021251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ilshat.farakshin\Desktop\курс скрин\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41" y="0"/>
            <a:ext cx="91584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16416" y="620688"/>
            <a:ext cx="720080" cy="21602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3779912" y="3290528"/>
            <a:ext cx="4824536" cy="858552"/>
          </a:xfrm>
          <a:prstGeom prst="wedgeRectCallout">
            <a:avLst>
              <a:gd name="adj1" fmla="val -19298"/>
              <a:gd name="adj2" fmla="val -491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Кроме того, всю документацию по импорту в формате </a:t>
            </a:r>
            <a:r>
              <a:rPr lang="en-US" sz="1400" dirty="0" smtClean="0">
                <a:solidFill>
                  <a:schemeClr val="tx1"/>
                </a:solidFill>
              </a:rPr>
              <a:t>XML</a:t>
            </a:r>
            <a:r>
              <a:rPr lang="ru-RU" sz="1400" dirty="0" smtClean="0">
                <a:solidFill>
                  <a:schemeClr val="tx1"/>
                </a:solidFill>
              </a:rPr>
              <a:t> вы можете найти в разделе  «Помощь» во вкладке «Справочная информация».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836712"/>
            <a:ext cx="1152128" cy="21602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320988"/>
            <a:ext cx="1872208" cy="82809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619672" y="620688"/>
            <a:ext cx="3021251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3.3. Меню «Аналитика»</a:t>
            </a:r>
            <a:br>
              <a:rPr lang="ru-RU" sz="4900" dirty="0" smtClean="0"/>
            </a:br>
            <a:r>
              <a:rPr lang="ru-RU" sz="4900" dirty="0" smtClean="0"/>
              <a:t> </a:t>
            </a:r>
            <a:r>
              <a:rPr lang="ru-RU" sz="3600" dirty="0" smtClean="0"/>
              <a:t>3.3.1</a:t>
            </a:r>
            <a:r>
              <a:rPr lang="ru-RU" sz="3600" i="1" dirty="0" smtClean="0"/>
              <a:t>.</a:t>
            </a:r>
            <a:r>
              <a:rPr lang="ru-RU" sz="3600" dirty="0" smtClean="0"/>
              <a:t>Отчетная </a:t>
            </a:r>
            <a:r>
              <a:rPr lang="ru-RU" sz="3600" dirty="0"/>
              <a:t>форма № 030-Д/с/о-13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3.3.2</a:t>
            </a:r>
            <a:r>
              <a:rPr lang="ru-RU" sz="3600" i="1" dirty="0" smtClean="0"/>
              <a:t>.</a:t>
            </a:r>
            <a:r>
              <a:rPr lang="ru-RU" sz="3600" dirty="0" smtClean="0"/>
              <a:t>Отчетная </a:t>
            </a:r>
            <a:r>
              <a:rPr lang="ru-RU" sz="3600" dirty="0"/>
              <a:t>форма №030-ПО/о-12 </a:t>
            </a:r>
            <a:r>
              <a:rPr lang="ru-RU" sz="3100" i="1" dirty="0"/>
              <a:t/>
            </a:r>
            <a:br>
              <a:rPr lang="ru-RU" sz="3100" i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C:\Users\ilshat.farakshin\Downloads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0" y="188640"/>
            <a:ext cx="976720" cy="10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563" y="4653136"/>
            <a:ext cx="8712968" cy="14773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</a:p>
          <a:p>
            <a:pPr algn="ctr"/>
            <a:r>
              <a:rPr lang="ru-RU" dirty="0" smtClean="0"/>
              <a:t>Порядок формирования и получения отчетных форм </a:t>
            </a:r>
            <a:r>
              <a:rPr lang="ru-RU" dirty="0"/>
              <a:t>№ 030-Д/с/о-13 и № </a:t>
            </a:r>
            <a:r>
              <a:rPr lang="ru-RU" dirty="0" smtClean="0"/>
              <a:t>030-ПО/о-12 </a:t>
            </a:r>
          </a:p>
          <a:p>
            <a:pPr algn="ctr"/>
            <a:r>
              <a:rPr lang="ru-RU" dirty="0" smtClean="0"/>
              <a:t>был изменен.</a:t>
            </a:r>
          </a:p>
          <a:p>
            <a:pPr algn="ctr"/>
            <a:r>
              <a:rPr lang="ru-RU" dirty="0" smtClean="0"/>
              <a:t>Данные коррективы связаны с </a:t>
            </a:r>
            <a:r>
              <a:rPr lang="ru-RU" dirty="0"/>
              <a:t>оптимизацией использования ресурсов системы, </a:t>
            </a:r>
            <a:endParaRPr lang="ru-RU" dirty="0" smtClean="0"/>
          </a:p>
          <a:p>
            <a:pPr algn="ctr"/>
            <a:r>
              <a:rPr lang="ru-RU" dirty="0" smtClean="0"/>
              <a:t>снижения </a:t>
            </a:r>
            <a:r>
              <a:rPr lang="ru-RU" dirty="0"/>
              <a:t>нагрузки на </a:t>
            </a:r>
            <a:r>
              <a:rPr lang="ru-RU" dirty="0" smtClean="0"/>
              <a:t>базу данных и </a:t>
            </a:r>
            <a:r>
              <a:rPr lang="ru-RU" dirty="0"/>
              <a:t>гарантированного получения </a:t>
            </a:r>
            <a:r>
              <a:rPr lang="ru-RU" dirty="0" smtClean="0"/>
              <a:t>отчета.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8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:\Users\ilshat.farakshin\Desktop\курс скрин\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58"/>
            <a:ext cx="9144000" cy="686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980728"/>
            <a:ext cx="1296144" cy="424847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422822" y="1556792"/>
            <a:ext cx="2797250" cy="1870279"/>
          </a:xfrm>
          <a:prstGeom prst="wedgeRectCallout">
            <a:avLst>
              <a:gd name="adj1" fmla="val -90329"/>
              <a:gd name="adj2" fmla="val -47905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Чтобы выбрать отчетную форму, необходимо нажать на соответствующее название в левой части страницы. 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ru-RU" sz="1400" dirty="0" smtClean="0">
                <a:solidFill>
                  <a:schemeClr val="tx1"/>
                </a:solidFill>
              </a:rPr>
              <a:t>х </a:t>
            </a:r>
            <a:r>
              <a:rPr lang="ru-RU" sz="1400" dirty="0">
                <a:solidFill>
                  <a:schemeClr val="tx1"/>
                </a:solidFill>
              </a:rPr>
              <a:t>можно вывести на экран целиком, либо выбрать конкретную таблицу.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0140" y="1340768"/>
            <a:ext cx="216024" cy="14401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662642" y="629804"/>
            <a:ext cx="3021251" cy="144016"/>
          </a:xfrm>
          <a:prstGeom prst="rect">
            <a:avLst/>
          </a:prstGeom>
        </p:spPr>
      </p:pic>
      <p:sp>
        <p:nvSpPr>
          <p:cNvPr id="3" name="Прямоугольная выноска 2"/>
          <p:cNvSpPr/>
          <p:nvPr/>
        </p:nvSpPr>
        <p:spPr>
          <a:xfrm>
            <a:off x="4139952" y="30857"/>
            <a:ext cx="4320480" cy="769851"/>
          </a:xfrm>
          <a:prstGeom prst="wedgeRectCallout">
            <a:avLst>
              <a:gd name="adj1" fmla="val -56051"/>
              <a:gd name="adj2" fmla="val 259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Раздел «</a:t>
            </a:r>
            <a:r>
              <a:rPr lang="ru-RU" sz="1400" b="1" dirty="0">
                <a:solidFill>
                  <a:schemeClr val="tx1"/>
                </a:solidFill>
              </a:rPr>
              <a:t>Отчетность</a:t>
            </a:r>
            <a:r>
              <a:rPr lang="ru-RU" sz="1400" dirty="0">
                <a:solidFill>
                  <a:schemeClr val="tx1"/>
                </a:solidFill>
              </a:rPr>
              <a:t>» доступен из меню «</a:t>
            </a:r>
            <a:r>
              <a:rPr lang="ru-RU" sz="1400" b="1" dirty="0">
                <a:solidFill>
                  <a:schemeClr val="tx1"/>
                </a:solidFill>
              </a:rPr>
              <a:t>Аналитика</a:t>
            </a:r>
            <a:r>
              <a:rPr lang="ru-RU" sz="1400" dirty="0">
                <a:solidFill>
                  <a:schemeClr val="tx1"/>
                </a:solidFill>
              </a:rPr>
              <a:t>». В этом разделе можно получить сводную информацию и подготовить отчетные формы.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1386" y="593800"/>
            <a:ext cx="576064" cy="21602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pic>
        <p:nvPicPr>
          <p:cNvPr id="9" name="Picture 3" descr="C:\Users\ilshat.farakshin\Desktop\курс скрин\4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1" t="58301" r="30712" b="18589"/>
          <a:stretch/>
        </p:blipFill>
        <p:spPr bwMode="auto">
          <a:xfrm>
            <a:off x="227012" y="5232598"/>
            <a:ext cx="1268016" cy="10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4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ilshat.farakshin\Desktop\курс скрин\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" y="-14196"/>
            <a:ext cx="9143876" cy="687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838781" y="692696"/>
            <a:ext cx="3021251" cy="144016"/>
          </a:xfrm>
          <a:prstGeom prst="rect">
            <a:avLst/>
          </a:prstGeom>
        </p:spPr>
      </p:pic>
      <p:pic>
        <p:nvPicPr>
          <p:cNvPr id="5" name="Picture 3" descr="C:\Users\ilshat.farakshin\Desktop\курс скрин\4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1" t="58301" r="30712" b="18589"/>
          <a:stretch/>
        </p:blipFill>
        <p:spPr bwMode="auto">
          <a:xfrm>
            <a:off x="0" y="1700808"/>
            <a:ext cx="1268016" cy="10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92788"/>
            <a:ext cx="7205274" cy="5328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43810"/>
            <a:ext cx="1944216" cy="2249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39752" y="2924944"/>
            <a:ext cx="5325507" cy="2599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63361" y="3070475"/>
            <a:ext cx="4878288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Отчетная форма №030-Д/с/о-13 составляется только по картам </a:t>
            </a:r>
            <a:r>
              <a:rPr lang="ru-RU" b="1" dirty="0"/>
              <a:t>диспансеризации.</a:t>
            </a:r>
          </a:p>
          <a:p>
            <a:r>
              <a:rPr lang="ru-RU" dirty="0"/>
              <a:t>Для формирования отчета Вам необходимо выбрать соответствующие основные </a:t>
            </a:r>
            <a:r>
              <a:rPr lang="en-US" dirty="0"/>
              <a:t>/</a:t>
            </a:r>
            <a:r>
              <a:rPr lang="ru-RU" dirty="0"/>
              <a:t>дополнительные параметры, после  чего нажать на кнопку «Обновить».</a:t>
            </a:r>
          </a:p>
          <a:p>
            <a:r>
              <a:rPr lang="ru-RU" dirty="0"/>
              <a:t>На экране будет отображено сообщение о постановке запроса в очередь.</a:t>
            </a:r>
          </a:p>
        </p:txBody>
      </p:sp>
    </p:spTree>
    <p:extLst>
      <p:ext uri="{BB962C8B-B14F-4D97-AF65-F5344CB8AC3E}">
        <p14:creationId xmlns:p14="http://schemas.microsoft.com/office/powerpoint/2010/main" val="51647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ilshat.farakshin\Desktop\курс скрин\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" y="-14196"/>
            <a:ext cx="9143876" cy="687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838781" y="692696"/>
            <a:ext cx="3021251" cy="144016"/>
          </a:xfrm>
          <a:prstGeom prst="rect">
            <a:avLst/>
          </a:prstGeom>
        </p:spPr>
      </p:pic>
      <p:pic>
        <p:nvPicPr>
          <p:cNvPr id="5" name="Picture 3" descr="C:\Users\ilshat.farakshin\Desktop\курс скрин\4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1" t="58301" r="30712" b="18589"/>
          <a:stretch/>
        </p:blipFill>
        <p:spPr bwMode="auto">
          <a:xfrm>
            <a:off x="0" y="1700808"/>
            <a:ext cx="1268016" cy="10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92788"/>
            <a:ext cx="7205274" cy="5328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43810"/>
            <a:ext cx="1944216" cy="2249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63361" y="3070475"/>
            <a:ext cx="4878288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Отчетная форма №030-Д/с/о-13 составляется только по картам </a:t>
            </a:r>
            <a:r>
              <a:rPr lang="ru-RU" b="1" dirty="0"/>
              <a:t>диспансеризации.</a:t>
            </a:r>
          </a:p>
          <a:p>
            <a:r>
              <a:rPr lang="ru-RU" dirty="0"/>
              <a:t>Для формирования отчета Вам необходимо выбрать соответствующие основные </a:t>
            </a:r>
            <a:r>
              <a:rPr lang="en-US" dirty="0"/>
              <a:t>/</a:t>
            </a:r>
            <a:r>
              <a:rPr lang="ru-RU" dirty="0"/>
              <a:t>дополнительные параметры, после  чего нажать на кнопку «Обновить».</a:t>
            </a:r>
          </a:p>
          <a:p>
            <a:r>
              <a:rPr lang="ru-RU" dirty="0"/>
              <a:t>На экране будет отображено сообщение о постановке запроса в очередь.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69164"/>
            <a:ext cx="8424936" cy="55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1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ilshat.farakshin\Desktop\курс скрин\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9995" y="1467153"/>
            <a:ext cx="6976459" cy="20764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835696" y="692696"/>
            <a:ext cx="3021251" cy="144016"/>
          </a:xfrm>
          <a:prstGeom prst="rect">
            <a:avLst/>
          </a:prstGeom>
        </p:spPr>
      </p:pic>
      <p:pic>
        <p:nvPicPr>
          <p:cNvPr id="8" name="Picture 3" descr="C:\Users\ilshat.farakshin\Desktop\курс скрин\4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1" t="58301" r="30712" b="18589"/>
          <a:stretch/>
        </p:blipFill>
        <p:spPr bwMode="auto">
          <a:xfrm>
            <a:off x="0" y="1700808"/>
            <a:ext cx="1268016" cy="10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052736"/>
            <a:ext cx="7488832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1" y="836712"/>
            <a:ext cx="1589753" cy="12720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4" y="3429000"/>
            <a:ext cx="6511771" cy="26477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77" y="3415668"/>
            <a:ext cx="4536504" cy="12070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5696" y="1170074"/>
            <a:ext cx="6295097" cy="187743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II</a:t>
            </a:r>
            <a:r>
              <a:rPr lang="ru-RU" sz="1400" b="1" dirty="0" smtClean="0"/>
              <a:t>.Получение отчета в разделе «Уведомления»</a:t>
            </a:r>
          </a:p>
          <a:p>
            <a:r>
              <a:rPr lang="ru-RU" sz="1400" dirty="0" smtClean="0"/>
              <a:t>1)Нажать на кнопку «Уведомления» блока пользователя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r>
              <a:rPr lang="ru-RU" sz="1400" dirty="0" smtClean="0"/>
              <a:t>2)Войти в папку «Общие уведомления»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r>
              <a:rPr lang="ru-RU" sz="1400" dirty="0" smtClean="0"/>
              <a:t>3)Выбрать сообщение от Центра Технической Поддержки.</a:t>
            </a:r>
          </a:p>
          <a:p>
            <a:r>
              <a:rPr lang="ru-RU" sz="1400" dirty="0" smtClean="0"/>
              <a:t>Далее в правой части экрана будет отображена ссылка на отчет и</a:t>
            </a:r>
          </a:p>
          <a:p>
            <a:r>
              <a:rPr lang="ru-RU" sz="1400" dirty="0" smtClean="0"/>
              <a:t> пароль для доступа</a:t>
            </a:r>
          </a:p>
          <a:p>
            <a:r>
              <a:rPr lang="ru-RU" sz="1400" dirty="0" smtClean="0"/>
              <a:t>4)После прохождения по ссылке и ввода пароля, Вы получите возможность скачать полученный файл (формат </a:t>
            </a:r>
            <a:r>
              <a:rPr lang="en-US" sz="1400" dirty="0" smtClean="0"/>
              <a:t>Excel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67744" y="4753914"/>
            <a:ext cx="5606352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дальнейшем также будет разработан функционал получения отчета непосредственно на </a:t>
            </a:r>
            <a:r>
              <a:rPr lang="ru-RU" sz="1400" dirty="0" err="1" smtClean="0"/>
              <a:t>эл.почту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5627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ilshat.farakshin\Desktop\курс скрин\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26932" y="1052736"/>
            <a:ext cx="1838042" cy="21148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6438"/>
          <a:stretch/>
        </p:blipFill>
        <p:spPr>
          <a:xfrm>
            <a:off x="1691680" y="697379"/>
            <a:ext cx="3021251" cy="144016"/>
          </a:xfrm>
          <a:prstGeom prst="rect">
            <a:avLst/>
          </a:prstGeom>
        </p:spPr>
      </p:pic>
      <p:pic>
        <p:nvPicPr>
          <p:cNvPr id="8" name="Picture 3" descr="C:\Users\ilshat.farakshin\Desktop\курс скрин\4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1" t="58301" r="30712" b="18589"/>
          <a:stretch/>
        </p:blipFill>
        <p:spPr bwMode="auto">
          <a:xfrm>
            <a:off x="0" y="1700808"/>
            <a:ext cx="1268016" cy="10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264220"/>
            <a:ext cx="7488832" cy="5405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779912" y="3955725"/>
            <a:ext cx="4617996" cy="1008112"/>
          </a:xfrm>
          <a:prstGeom prst="wedgeRectCallout">
            <a:avLst>
              <a:gd name="adj1" fmla="val 7132"/>
              <a:gd name="adj2" fmla="val -3289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Отчетная форма №030-ПО/о-12 составляется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только по картам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профилактических осмотров.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Порядок получения отчета аналогичен порядку </a:t>
            </a:r>
            <a:r>
              <a:rPr lang="ru-RU" sz="1400" dirty="0">
                <a:solidFill>
                  <a:schemeClr val="tx1"/>
                </a:solidFill>
              </a:rPr>
              <a:t>формы №</a:t>
            </a:r>
            <a:r>
              <a:rPr lang="ru-RU" sz="1400" dirty="0" smtClean="0">
                <a:solidFill>
                  <a:schemeClr val="tx1"/>
                </a:solidFill>
              </a:rPr>
              <a:t>030-Д/с/о-13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74" y="1080340"/>
            <a:ext cx="2227506" cy="19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1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858218"/>
          </a:xfrm>
        </p:spPr>
        <p:txBody>
          <a:bodyPr>
            <a:noAutofit/>
          </a:bodyPr>
          <a:lstStyle/>
          <a:p>
            <a:r>
              <a:rPr lang="ru-RU" sz="3200" dirty="0" smtClean="0"/>
              <a:t>2. Авторизация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Для </a:t>
            </a:r>
            <a:r>
              <a:rPr lang="ru-RU" sz="1800" dirty="0"/>
              <a:t>входа в Систему выполните следующие действия:</a:t>
            </a:r>
            <a:br>
              <a:rPr lang="ru-RU" sz="1800" dirty="0"/>
            </a:br>
            <a:r>
              <a:rPr lang="ru-RU" sz="1800" dirty="0"/>
              <a:t>вставьте в порт USB электронный USB-ключ, запустите браузер и в адресной строке введите: https://orph.rosminzdrav.ru. Отобразится окно </a:t>
            </a:r>
            <a:r>
              <a:rPr lang="ru-RU" sz="1800" b="1" dirty="0"/>
              <a:t>«Выбор цифрового сертификата</a:t>
            </a:r>
            <a:r>
              <a:rPr lang="ru-RU" sz="1800" b="1" dirty="0" smtClean="0"/>
              <a:t>». </a:t>
            </a:r>
            <a:r>
              <a:rPr lang="ru-RU" sz="1800" dirty="0" smtClean="0"/>
              <a:t>Вид окна в разных браузерах  отличен:</a:t>
            </a:r>
            <a:endParaRPr lang="ru-RU" sz="1800" dirty="0"/>
          </a:p>
        </p:txBody>
      </p:sp>
      <p:pic>
        <p:nvPicPr>
          <p:cNvPr id="1026" name="Picture 2" descr="C:\Users\ilshat.farakshin\Desktop\курс скрин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7" y="2722721"/>
            <a:ext cx="2509235" cy="129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lshat.farakshin\Desktop\курс скрин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209" y="2680590"/>
            <a:ext cx="2191056" cy="218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lshat.farakshin\Desktop\курс скрин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49" y="2699615"/>
            <a:ext cx="3423763" cy="256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1055" y="2311258"/>
            <a:ext cx="183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 Explorer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1485" y="2311258"/>
            <a:ext cx="16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 Chrome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85670" y="2311258"/>
            <a:ext cx="155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Crypto Pro Fox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2728" y="5026234"/>
            <a:ext cx="8840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выберите сертификат и нажмите «OK»;</a:t>
            </a:r>
          </a:p>
          <a:p>
            <a:r>
              <a:rPr lang="ru-RU" b="1" dirty="0"/>
              <a:t>Примечание:</a:t>
            </a:r>
            <a:r>
              <a:rPr lang="ru-RU" dirty="0"/>
              <a:t> если на компьютере установлен один сертификат пользователя и в настройках браузера выбрана опция «Не запрашивать сертификат клиента, когда он отсутствует или имеется только один», то окно «Выбор цифрового сертификата» не появится.</a:t>
            </a:r>
          </a:p>
          <a:p>
            <a:endParaRPr lang="ru-RU" dirty="0"/>
          </a:p>
        </p:txBody>
      </p:sp>
      <p:pic>
        <p:nvPicPr>
          <p:cNvPr id="10" name="Picture 2" descr="C:\Users\ilshat.farakshin\Downloads\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0" y="188640"/>
            <a:ext cx="976720" cy="10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3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ilshat.farakshin\Desktop\курс скрин\Новая папка\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58347" y="964653"/>
            <a:ext cx="1725821" cy="21148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r="73783" b="37387"/>
          <a:stretch/>
        </p:blipFill>
        <p:spPr>
          <a:xfrm>
            <a:off x="1619673" y="620688"/>
            <a:ext cx="792088" cy="140940"/>
          </a:xfrm>
          <a:prstGeom prst="rect">
            <a:avLst/>
          </a:prstGeom>
        </p:spPr>
      </p:pic>
      <p:pic>
        <p:nvPicPr>
          <p:cNvPr id="8" name="Picture 3" descr="C:\Users\ilshat.farakshin\Desktop\курс скрин\4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1" t="58301" r="30712" b="18589"/>
          <a:stretch/>
        </p:blipFill>
        <p:spPr bwMode="auto">
          <a:xfrm>
            <a:off x="107504" y="1484784"/>
            <a:ext cx="1268016" cy="10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75520" y="1340768"/>
            <a:ext cx="7660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99" y="955985"/>
            <a:ext cx="1843356" cy="2132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01" y="870885"/>
            <a:ext cx="6068199" cy="4698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28" y="1340768"/>
            <a:ext cx="7558140" cy="2448272"/>
          </a:xfrm>
          <a:prstGeom prst="rect">
            <a:avLst/>
          </a:prstGeom>
        </p:spPr>
      </p:pic>
      <p:sp>
        <p:nvSpPr>
          <p:cNvPr id="6" name="Прямоугольная выноска 5"/>
          <p:cNvSpPr/>
          <p:nvPr/>
        </p:nvSpPr>
        <p:spPr>
          <a:xfrm>
            <a:off x="2627785" y="4221088"/>
            <a:ext cx="4608512" cy="1584176"/>
          </a:xfrm>
          <a:prstGeom prst="wedgeRectCallout">
            <a:avLst>
              <a:gd name="adj1" fmla="val 33465"/>
              <a:gd name="adj2" fmla="val -889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Кнопка «Список "доступна в </a:t>
            </a:r>
            <a:r>
              <a:rPr lang="ru-RU" sz="1200" dirty="0">
                <a:solidFill>
                  <a:schemeClr val="tx1"/>
                </a:solidFill>
              </a:rPr>
              <a:t>отчетных формах </a:t>
            </a:r>
            <a:r>
              <a:rPr lang="ru-RU" sz="1200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№</a:t>
            </a:r>
            <a:r>
              <a:rPr lang="ru-RU" sz="1200" dirty="0">
                <a:solidFill>
                  <a:schemeClr val="tx1"/>
                </a:solidFill>
              </a:rPr>
              <a:t>030-ПО/о-12 </a:t>
            </a:r>
            <a:r>
              <a:rPr lang="ru-RU" sz="1200" dirty="0" smtClean="0"/>
              <a:t>№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endParaRPr lang="ru-RU" sz="1200" dirty="0" smtClean="0">
              <a:solidFill>
                <a:prstClr val="black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№030-Д/с/о-13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При нажатии на которую на экране будет отображен перечень тех карт, которые вошли в отчет по параметрам, заданным ранее (Кнопка «Отчет»).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Путем нажатия на «Экспорт в </a:t>
            </a:r>
            <a:r>
              <a:rPr lang="en-US" sz="1200" dirty="0" smtClean="0">
                <a:solidFill>
                  <a:schemeClr val="tx1"/>
                </a:solidFill>
              </a:rPr>
              <a:t>Excel</a:t>
            </a:r>
            <a:r>
              <a:rPr lang="ru-RU" sz="1200" dirty="0" smtClean="0">
                <a:solidFill>
                  <a:schemeClr val="tx1"/>
                </a:solidFill>
              </a:rPr>
              <a:t>» Вы можете выгрузить  список данных карт.</a:t>
            </a:r>
            <a:endParaRPr lang="ru-RU" sz="1200" dirty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964" y="1566526"/>
            <a:ext cx="1036241" cy="288032"/>
          </a:xfrm>
          <a:prstGeom prst="rect">
            <a:avLst/>
          </a:prstGeom>
          <a:noFill/>
          <a:ln cmpd="sng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236296" y="917768"/>
            <a:ext cx="864096" cy="30525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620688"/>
            <a:ext cx="918914" cy="1552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93" y="606424"/>
            <a:ext cx="918914" cy="1552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890" y="603620"/>
            <a:ext cx="918914" cy="1552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603620"/>
            <a:ext cx="918914" cy="1552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127" y="583158"/>
            <a:ext cx="1987031" cy="216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660232" y="1566526"/>
            <a:ext cx="94108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ilshat.farakshin\Desktop\курс скрин\Новая папка\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58347" y="964653"/>
            <a:ext cx="1725821" cy="21148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r="73783" b="37387"/>
          <a:stretch/>
        </p:blipFill>
        <p:spPr>
          <a:xfrm>
            <a:off x="1619673" y="620688"/>
            <a:ext cx="792088" cy="140940"/>
          </a:xfrm>
          <a:prstGeom prst="rect">
            <a:avLst/>
          </a:prstGeom>
        </p:spPr>
      </p:pic>
      <p:pic>
        <p:nvPicPr>
          <p:cNvPr id="8" name="Picture 3" descr="C:\Users\ilshat.farakshin\Desktop\курс скрин\4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1" t="58301" r="30712" b="18589"/>
          <a:stretch/>
        </p:blipFill>
        <p:spPr bwMode="auto">
          <a:xfrm>
            <a:off x="107504" y="1484784"/>
            <a:ext cx="1268016" cy="10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75520" y="1340768"/>
            <a:ext cx="7660976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99" y="955985"/>
            <a:ext cx="1843356" cy="2132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01" y="870885"/>
            <a:ext cx="6068199" cy="4698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964" y="1566526"/>
            <a:ext cx="1036241" cy="288032"/>
          </a:xfrm>
          <a:prstGeom prst="rect">
            <a:avLst/>
          </a:prstGeom>
          <a:noFill/>
          <a:ln cmpd="sng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59" y="1443754"/>
            <a:ext cx="7196389" cy="2535964"/>
          </a:xfrm>
          <a:prstGeom prst="rect">
            <a:avLst/>
          </a:prstGeom>
        </p:spPr>
      </p:pic>
      <p:sp>
        <p:nvSpPr>
          <p:cNvPr id="12" name="Прямоугольная выноска 11"/>
          <p:cNvSpPr/>
          <p:nvPr/>
        </p:nvSpPr>
        <p:spPr>
          <a:xfrm>
            <a:off x="323530" y="3896728"/>
            <a:ext cx="8712967" cy="2196567"/>
          </a:xfrm>
          <a:prstGeom prst="wedgeRectCallout">
            <a:avLst>
              <a:gd name="adj1" fmla="val -48939"/>
              <a:gd name="adj2" fmla="val -175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ysClr val="windowText" lastClr="000000"/>
                </a:solidFill>
              </a:rPr>
              <a:t>При нажатии на кнопку «Выбор  колонок» будет представлена экранная форма , разделенная на 2 раздела: </a:t>
            </a:r>
          </a:p>
          <a:p>
            <a:r>
              <a:rPr lang="ru-RU" sz="1200" dirty="0" smtClean="0">
                <a:solidFill>
                  <a:sysClr val="windowText" lastClr="000000"/>
                </a:solidFill>
              </a:rPr>
              <a:t>1)Доступные колонки</a:t>
            </a:r>
          </a:p>
          <a:p>
            <a:r>
              <a:rPr lang="ru-RU" sz="1200" dirty="0" smtClean="0">
                <a:solidFill>
                  <a:sysClr val="windowText" lastClr="000000"/>
                </a:solidFill>
              </a:rPr>
              <a:t>2)Выбранные колонки.</a:t>
            </a:r>
          </a:p>
          <a:p>
            <a:r>
              <a:rPr lang="ru-RU" sz="1200" dirty="0">
                <a:solidFill>
                  <a:sysClr val="windowText" lastClr="000000"/>
                </a:solidFill>
              </a:rPr>
              <a:t>По умолчанию </a:t>
            </a:r>
            <a:r>
              <a:rPr lang="ru-RU" sz="1200" dirty="0" smtClean="0">
                <a:solidFill>
                  <a:sysClr val="windowText" lastClr="000000"/>
                </a:solidFill>
              </a:rPr>
              <a:t>результат </a:t>
            </a:r>
            <a:r>
              <a:rPr lang="ru-RU" sz="1200" dirty="0">
                <a:solidFill>
                  <a:sysClr val="windowText" lastClr="000000"/>
                </a:solidFill>
              </a:rPr>
              <a:t>поиска  отображает перечень карт с разбивкой на 2 столбца:</a:t>
            </a:r>
          </a:p>
          <a:p>
            <a:r>
              <a:rPr lang="ru-RU" sz="1200" dirty="0">
                <a:solidFill>
                  <a:sysClr val="windowText" lastClr="000000"/>
                </a:solidFill>
              </a:rPr>
              <a:t>-Номер карты</a:t>
            </a:r>
          </a:p>
          <a:p>
            <a:r>
              <a:rPr lang="ru-RU" sz="1200" dirty="0">
                <a:solidFill>
                  <a:sysClr val="windowText" lastClr="000000"/>
                </a:solidFill>
              </a:rPr>
              <a:t>-ФИО ребенка</a:t>
            </a:r>
          </a:p>
          <a:p>
            <a:r>
              <a:rPr lang="ru-RU" sz="1200" dirty="0" smtClean="0">
                <a:solidFill>
                  <a:sysClr val="windowText" lastClr="000000"/>
                </a:solidFill>
              </a:rPr>
              <a:t>Для отображения  определенных колонок, Вам необходимо  выбрать соответствующий пункт в  1-м разделе и перенести его во второй раздел.</a:t>
            </a:r>
          </a:p>
          <a:p>
            <a:r>
              <a:rPr lang="ru-RU" sz="1200" dirty="0">
                <a:solidFill>
                  <a:sysClr val="windowText" lastClr="000000"/>
                </a:solidFill>
              </a:rPr>
              <a:t>Д</a:t>
            </a:r>
            <a:r>
              <a:rPr lang="ru-RU" sz="1200" dirty="0" smtClean="0">
                <a:solidFill>
                  <a:sysClr val="windowText" lastClr="000000"/>
                </a:solidFill>
              </a:rPr>
              <a:t>алее Вам следует нажать  повторно на кнопку «Выбор колонок»(для скрытия) и после нажать на кнопку «Обновить», таким образом </a:t>
            </a:r>
            <a:r>
              <a:rPr lang="ru-RU" sz="1200" dirty="0">
                <a:solidFill>
                  <a:sysClr val="windowText" lastClr="000000"/>
                </a:solidFill>
              </a:rPr>
              <a:t> </a:t>
            </a:r>
            <a:r>
              <a:rPr lang="ru-RU" sz="1200" dirty="0" smtClean="0">
                <a:solidFill>
                  <a:sysClr val="windowText" lastClr="000000"/>
                </a:solidFill>
              </a:rPr>
              <a:t>информация вошедших карт  будет  выведена на экран, согласно выбранным  столбцам.</a:t>
            </a:r>
          </a:p>
          <a:p>
            <a:r>
              <a:rPr lang="ru-RU" sz="1200" dirty="0" smtClean="0">
                <a:solidFill>
                  <a:sysClr val="windowText" lastClr="000000"/>
                </a:solidFill>
              </a:rPr>
              <a:t>Также у Вас имеется возможность одновременного выбора всех доступных колонок ---</a:t>
            </a:r>
            <a:r>
              <a:rPr lang="en-US" sz="1200" dirty="0" smtClean="0">
                <a:solidFill>
                  <a:sysClr val="windowText" lastClr="000000"/>
                </a:solidFill>
              </a:rPr>
              <a:t> </a:t>
            </a:r>
            <a:r>
              <a:rPr lang="ru-RU" sz="1200" dirty="0" smtClean="0">
                <a:solidFill>
                  <a:sysClr val="windowText" lastClr="000000"/>
                </a:solidFill>
              </a:rPr>
              <a:t>Кнопка «Выбрать все»</a:t>
            </a:r>
          </a:p>
          <a:p>
            <a:endParaRPr lang="ru-RU" sz="1200" dirty="0">
              <a:solidFill>
                <a:sysClr val="windowText" lastClr="000000"/>
              </a:solidFill>
            </a:endParaRPr>
          </a:p>
        </p:txBody>
      </p:sp>
      <p:sp>
        <p:nvSpPr>
          <p:cNvPr id="18" name="Стрелка углом 17"/>
          <p:cNvSpPr/>
          <p:nvPr/>
        </p:nvSpPr>
        <p:spPr>
          <a:xfrm>
            <a:off x="717097" y="1710542"/>
            <a:ext cx="475927" cy="2150506"/>
          </a:xfrm>
          <a:prstGeom prst="bentArrow">
            <a:avLst/>
          </a:prstGeom>
          <a:solidFill>
            <a:schemeClr val="accent1">
              <a:alpha val="39000"/>
            </a:schemeClr>
          </a:solidFill>
          <a:ln w="15875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10" y="620688"/>
            <a:ext cx="3672000" cy="142902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02" y="584139"/>
            <a:ext cx="1800476" cy="216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613626" y="1591268"/>
            <a:ext cx="94108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08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628800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​Во всех отчетных формах участвуют только карты со статусом </a:t>
            </a:r>
            <a:r>
              <a:rPr lang="ru-RU" dirty="0" smtClean="0"/>
              <a:t>– «утверждена» 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Согласно пункту 23 приказа №1346 </a:t>
            </a:r>
            <a:r>
              <a:rPr lang="ru-RU" dirty="0" smtClean="0"/>
              <a:t>отчетная форма 030-ПО/о-12 </a:t>
            </a:r>
            <a:r>
              <a:rPr lang="ru-RU" dirty="0"/>
              <a:t>заполняется только на основании результатов обследований, проведённых по достижению 1 года, 2 лет, 3 лет и в последующие возрастные </a:t>
            </a:r>
            <a:r>
              <a:rPr lang="ru-RU" dirty="0" smtClean="0"/>
              <a:t>периоды (соответствует полю «возрастная группа» в карте обследования), </a:t>
            </a:r>
            <a:r>
              <a:rPr lang="ru-RU" dirty="0"/>
              <a:t>предусмотренные разделом I Перечня исследований из этого же приказа.   В Системе присутствует возможность </a:t>
            </a:r>
            <a:r>
              <a:rPr lang="ru-RU" dirty="0" smtClean="0"/>
              <a:t>заполнения всех карт </a:t>
            </a:r>
            <a:r>
              <a:rPr lang="ru-RU" dirty="0"/>
              <a:t>осмотров, но в отчётность попадут только те, что предусмотрены приказом</a:t>
            </a:r>
            <a:r>
              <a:rPr lang="ru-RU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Если оказалось, что за выбранный период у ребенка есть несколько утвержденных карт обследования, то учитывается только последняя добавленная.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4" name="Picture 2" descr="C:\Users\ilshat.farakshin\Downloads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0" y="188640"/>
            <a:ext cx="976720" cy="10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4. Примечания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933" y="0"/>
            <a:ext cx="6818188" cy="926976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В</a:t>
            </a:r>
            <a:r>
              <a:rPr lang="ru-RU" sz="1600" dirty="0" smtClean="0"/>
              <a:t>ведите </a:t>
            </a:r>
            <a:r>
              <a:rPr lang="ru-RU" sz="1600" dirty="0" err="1"/>
              <a:t>pin</a:t>
            </a:r>
            <a:r>
              <a:rPr lang="ru-RU" sz="1600" dirty="0"/>
              <a:t>-код для контейнера пользователя в поле «</a:t>
            </a:r>
            <a:r>
              <a:rPr lang="ru-RU" sz="1600" dirty="0" err="1"/>
              <a:t>Pin</a:t>
            </a:r>
            <a:r>
              <a:rPr lang="ru-RU" sz="1600" dirty="0"/>
              <a:t>-код» и нажмите «OK</a:t>
            </a:r>
            <a:r>
              <a:rPr lang="ru-RU" sz="1600" dirty="0" smtClean="0"/>
              <a:t>»:</a:t>
            </a:r>
            <a:endParaRPr lang="ru-RU" sz="1600" dirty="0"/>
          </a:p>
        </p:txBody>
      </p:sp>
      <p:pic>
        <p:nvPicPr>
          <p:cNvPr id="2050" name="Picture 2" descr="C:\Users\ilshat.farakshin\Desktop\контейне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32" y="764705"/>
            <a:ext cx="282622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2165" y="2451921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</a:t>
            </a:r>
            <a:r>
              <a:rPr lang="ru-RU" sz="1600" dirty="0"/>
              <a:t>случае корректного ввода данных будет осуществлен переход на стартовую страницу </a:t>
            </a:r>
            <a:r>
              <a:rPr lang="ru-RU" sz="1600" dirty="0" smtClean="0"/>
              <a:t>Системы:</a:t>
            </a:r>
            <a:endParaRPr lang="ru-RU" sz="1600" dirty="0"/>
          </a:p>
        </p:txBody>
      </p:sp>
      <p:pic>
        <p:nvPicPr>
          <p:cNvPr id="2051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32" y="3098252"/>
            <a:ext cx="2826224" cy="227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ilshat.farakshin\Downloads\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0" y="188640"/>
            <a:ext cx="976720" cy="10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5589240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случае, если при входе в систему </a:t>
            </a:r>
            <a:r>
              <a:rPr lang="en-US" sz="1600" dirty="0" smtClean="0"/>
              <a:t> </a:t>
            </a:r>
            <a:r>
              <a:rPr lang="ru-RU" sz="1600" dirty="0" smtClean="0"/>
              <a:t>возникают ошибки, Вам необходимо обратиться в Службу Технической Поддержки </a:t>
            </a:r>
            <a:r>
              <a:rPr lang="ru-RU" sz="1600" dirty="0" smtClean="0">
                <a:sym typeface="Wingdings" pitchFamily="2" charset="2"/>
              </a:rPr>
              <a:t></a:t>
            </a:r>
            <a:endParaRPr lang="ru-RU" sz="1600" dirty="0" smtClean="0"/>
          </a:p>
          <a:p>
            <a:r>
              <a:rPr lang="ru-RU" sz="1600" dirty="0" smtClean="0"/>
              <a:t>Адрес электронной почты: </a:t>
            </a:r>
            <a:r>
              <a:rPr lang="en-US" sz="1600" dirty="0" smtClean="0"/>
              <a:t>egisz@rt-eu.ru</a:t>
            </a:r>
            <a:endParaRPr lang="ru-RU" sz="1600" dirty="0" smtClean="0"/>
          </a:p>
          <a:p>
            <a:r>
              <a:rPr lang="ru-RU" sz="1600" dirty="0" smtClean="0"/>
              <a:t>Контактный телефон :</a:t>
            </a:r>
            <a:r>
              <a:rPr lang="ru-RU" sz="1600" dirty="0"/>
              <a:t>8-800-500-74-78</a:t>
            </a:r>
          </a:p>
        </p:txBody>
      </p:sp>
    </p:spTree>
    <p:extLst>
      <p:ext uri="{BB962C8B-B14F-4D97-AF65-F5344CB8AC3E}">
        <p14:creationId xmlns:p14="http://schemas.microsoft.com/office/powerpoint/2010/main" val="171195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r>
              <a:rPr lang="ru-RU" dirty="0" smtClean="0"/>
              <a:t>3. Операции</a:t>
            </a:r>
            <a:br>
              <a:rPr lang="ru-RU" dirty="0" smtClean="0"/>
            </a:br>
            <a:r>
              <a:rPr lang="ru-RU" sz="3200" i="1" dirty="0" smtClean="0"/>
              <a:t>3.1. Главная страница</a:t>
            </a:r>
            <a:br>
              <a:rPr lang="ru-RU" sz="3200" i="1" dirty="0" smtClean="0"/>
            </a:br>
            <a:r>
              <a:rPr lang="ru-RU" sz="3200" i="1" dirty="0" smtClean="0"/>
              <a:t>     3.2. Меню «База данных»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2094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ilshat.farakshin\Desktop\курс скрин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1844824"/>
            <a:ext cx="4680520" cy="381642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79512" y="4293096"/>
            <a:ext cx="2664296" cy="1872208"/>
          </a:xfrm>
          <a:prstGeom prst="wedgeRectCallout">
            <a:avLst>
              <a:gd name="adj1" fmla="val 69258"/>
              <a:gd name="adj2" fmla="val -386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 входе в систему автоматически открывается главная страница Системы. С помощью этой страницы можно быстро перейти к интересующим разделам. Эта страница дублирует навигацию Системы.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692696"/>
            <a:ext cx="6984776" cy="2880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652120" y="1124744"/>
            <a:ext cx="1656184" cy="504056"/>
          </a:xfrm>
          <a:prstGeom prst="wedgeRectCallout">
            <a:avLst>
              <a:gd name="adj1" fmla="val -51112"/>
              <a:gd name="adj2" fmla="val -823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Главное меню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7060" y="692696"/>
            <a:ext cx="912552" cy="2880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251520" y="1379972"/>
            <a:ext cx="1656184" cy="504056"/>
          </a:xfrm>
          <a:prstGeom prst="wedgeRectCallout">
            <a:avLst>
              <a:gd name="adj1" fmla="val -33667"/>
              <a:gd name="adj2" fmla="val -1277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Данные пользователя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32683" y="6533454"/>
            <a:ext cx="2886546" cy="3205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3347864" y="5785282"/>
            <a:ext cx="1656184" cy="504056"/>
          </a:xfrm>
          <a:prstGeom prst="wedgeRectCallout">
            <a:avLst>
              <a:gd name="adj1" fmla="val -2802"/>
              <a:gd name="adj2" fmla="val 914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Информация по нововведениям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36" y="750997"/>
            <a:ext cx="1028571" cy="857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84302"/>
            <a:ext cx="896987" cy="20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3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lshat.farakshin\Desktop\курс скрин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5" y="0"/>
            <a:ext cx="9159685" cy="686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1842691" y="2446617"/>
            <a:ext cx="1872208" cy="504056"/>
          </a:xfrm>
          <a:prstGeom prst="wedgeRectCallout">
            <a:avLst>
              <a:gd name="adj1" fmla="val -30681"/>
              <a:gd name="adj2" fmla="val -2392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Разделы пункта меню «База данных»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2272" y="907604"/>
            <a:ext cx="798314" cy="21714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779912" y="2437488"/>
            <a:ext cx="1656184" cy="631471"/>
          </a:xfrm>
          <a:prstGeom prst="wedgeRectCallout">
            <a:avLst>
              <a:gd name="adj1" fmla="val -37589"/>
              <a:gd name="adj2" fmla="val -2581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Раздел пункта меню «Аналитика»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493604" y="2437490"/>
            <a:ext cx="2246747" cy="1855606"/>
          </a:xfrm>
          <a:prstGeom prst="wedgeRectCallout">
            <a:avLst>
              <a:gd name="adj1" fmla="val 75520"/>
              <a:gd name="adj2" fmla="val -1402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разделе «Помощь»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вы найдете руководство пользователя, часто задаваемые вопросы,  документацию по импорту </a:t>
            </a:r>
            <a:r>
              <a:rPr lang="en-US" sz="1400" dirty="0" smtClean="0">
                <a:solidFill>
                  <a:schemeClr val="tx1"/>
                </a:solidFill>
              </a:rPr>
              <a:t>XML</a:t>
            </a:r>
            <a:r>
              <a:rPr lang="ru-RU" sz="1400" dirty="0" smtClean="0">
                <a:solidFill>
                  <a:schemeClr val="tx1"/>
                </a:solidFill>
              </a:rPr>
              <a:t> файлов и приказы, регламентирующие работу Системы.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16416" y="690464"/>
            <a:ext cx="576064" cy="43428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907604"/>
            <a:ext cx="1596628" cy="13692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41722" y="2467526"/>
            <a:ext cx="1734418" cy="2833682"/>
          </a:xfrm>
          <a:prstGeom prst="wedgeRectCallout">
            <a:avLst>
              <a:gd name="adj1" fmla="val -12824"/>
              <a:gd name="adj2" fmla="val -606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Информация о</a:t>
            </a:r>
            <a:r>
              <a:rPr lang="ru-RU" sz="1400" dirty="0">
                <a:solidFill>
                  <a:schemeClr val="tx1"/>
                </a:solidFill>
              </a:rPr>
              <a:t>б</a:t>
            </a:r>
            <a:r>
              <a:rPr lang="ru-RU" sz="1400" dirty="0" smtClean="0">
                <a:solidFill>
                  <a:schemeClr val="tx1"/>
                </a:solidFill>
              </a:rPr>
              <a:t> учетной записи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Уведомления об утверждении, блокировки карт и т. д.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Выход из системы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812360" y="2410081"/>
            <a:ext cx="1331640" cy="1015099"/>
          </a:xfrm>
          <a:prstGeom prst="wedgeRectCallout">
            <a:avLst>
              <a:gd name="adj1" fmla="val 16577"/>
              <a:gd name="adj2" fmla="val -1749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Переход на форум пользователей Системы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79" y="620688"/>
            <a:ext cx="1669834" cy="969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9005" y="907604"/>
            <a:ext cx="1628708" cy="68228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6574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21707</TotalTime>
  <Words>2548</Words>
  <Application>Microsoft Office PowerPoint</Application>
  <PresentationFormat>Экран (4:3)</PresentationFormat>
  <Paragraphs>234</Paragraphs>
  <Slides>52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Целью обучения является получение и закрепление навыков работы с Системой мониторинга проведения диспансеризации детей-сирот и детей, находящихся в трудной жизненной ситуации, и прохождения несовершеннолетними медицинских осмотров (далее – Система).  Данные навыки позволяют ориентироваться в разделах, заполнять их корректными данными, формировать отчетность. </vt:lpstr>
      <vt:lpstr> </vt:lpstr>
      <vt:lpstr>1. Назначение, функции Системы </vt:lpstr>
      <vt:lpstr>Система должна обеспечивать реализацию следующих дополнительных функций: </vt:lpstr>
      <vt:lpstr>2. Авторизация  Для входа в Систему выполните следующие действия: вставьте в порт USB электронный USB-ключ, запустите браузер и в адресной строке введите: https://orph.rosminzdrav.ru. Отобразится окно «Выбор цифрового сертификата». Вид окна в разных браузерах  отличен:</vt:lpstr>
      <vt:lpstr>Введите pin-код для контейнера пользователя в поле «Pin-код» и нажмите «OK»:</vt:lpstr>
      <vt:lpstr>3. Операции 3.1. Главная страница      3.2. Меню «База данных»</vt:lpstr>
      <vt:lpstr>Презентация PowerPoint</vt:lpstr>
      <vt:lpstr>Презентация PowerPoint</vt:lpstr>
      <vt:lpstr>3.2.1.Карта ребенка 3.2.1.1.Просмотр, поиск карты ребенка</vt:lpstr>
      <vt:lpstr>Презентация PowerPoint</vt:lpstr>
      <vt:lpstr>Презентация PowerPoint</vt:lpstr>
      <vt:lpstr>Презентация PowerPoint</vt:lpstr>
      <vt:lpstr>3.2.1.2.Создание, редактирование карты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3.2.2.Карта обследования    3.2.2.1.Создание карты обследования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3.2.2.2.Просмотр, поиск карты обследования Аналогично:  поиск карты обследования (архив)</vt:lpstr>
      <vt:lpstr>Презентация PowerPoint</vt:lpstr>
      <vt:lpstr>Презентация PowerPoint</vt:lpstr>
      <vt:lpstr>Презентация PowerPoint</vt:lpstr>
      <vt:lpstr>3.2.3.Импорт данных</vt:lpstr>
      <vt:lpstr>Презентация PowerPoint</vt:lpstr>
      <vt:lpstr>Презентация PowerPoint</vt:lpstr>
      <vt:lpstr>3.3. Меню «Аналитика»  3.3.1.Отчетная форма № 030-Д/с/о-13  3.3.2.Отчетная форма №030-ПО/о-12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4. Примечания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Целью обучения является получение и закрепление навыков работы с Подсистемой мониторинга проведения диспансеризации детей-сирот и детей, находящихся в трудной жизненной ситуации.  Данные навыки позволяют ориентироваться в разделах, заполнять их корректными данными, вести отчетность.</dc:title>
  <dc:creator>Ильшат 1 Фаракшин</dc:creator>
  <cp:lastModifiedBy>Ксения В. Хлебникова</cp:lastModifiedBy>
  <cp:revision>234</cp:revision>
  <dcterms:created xsi:type="dcterms:W3CDTF">2014-08-28T10:32:29Z</dcterms:created>
  <dcterms:modified xsi:type="dcterms:W3CDTF">2018-09-05T07:37:10Z</dcterms:modified>
</cp:coreProperties>
</file>